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81" r:id="rId6"/>
    <p:sldId id="262" r:id="rId7"/>
    <p:sldId id="263" r:id="rId8"/>
    <p:sldId id="279" r:id="rId9"/>
    <p:sldId id="275" r:id="rId10"/>
    <p:sldId id="276" r:id="rId11"/>
    <p:sldId id="277" r:id="rId12"/>
    <p:sldId id="280" r:id="rId13"/>
    <p:sldId id="272" r:id="rId14"/>
    <p:sldId id="273" r:id="rId15"/>
  </p:sldIdLst>
  <p:sldSz cx="18288000" cy="10287000"/>
  <p:notesSz cx="6858000" cy="9144000"/>
  <p:embeddedFontLst>
    <p:embeddedFont>
      <p:font typeface="Montserrat Bold" panose="020B0604020202020204" charset="0"/>
      <p:regular r:id="rId16"/>
      <p:bold r:id="rId17"/>
    </p:embeddedFont>
    <p:embeddedFont>
      <p:font typeface="Muli" panose="020B0604020202020204" charset="0"/>
      <p:regular r:id="rId18"/>
    </p:embeddedFont>
    <p:embeddedFont>
      <p:font typeface="Muli Bold" panose="020B0604020202020204" charset="0"/>
      <p:regular r:id="rId19"/>
      <p:bold r:id="rId20"/>
    </p:embeddedFont>
    <p:embeddedFont>
      <p:font typeface="Muli Ultra-Bold" panose="020B0604020202020204"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20" autoAdjust="0"/>
    <p:restoredTop sz="94645" autoAdjust="0"/>
  </p:normalViewPr>
  <p:slideViewPr>
    <p:cSldViewPr>
      <p:cViewPr varScale="1">
        <p:scale>
          <a:sx n="69" d="100"/>
          <a:sy n="69" d="100"/>
        </p:scale>
        <p:origin x="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34399" y="1"/>
            <a:ext cx="18732748" cy="10287000"/>
            <a:chOff x="0" y="0"/>
            <a:chExt cx="533798" cy="320604"/>
          </a:xfrm>
        </p:grpSpPr>
        <p:sp>
          <p:nvSpPr>
            <p:cNvPr id="3" name="Freeform 3"/>
            <p:cNvSpPr/>
            <p:nvPr/>
          </p:nvSpPr>
          <p:spPr>
            <a:xfrm>
              <a:off x="0" y="0"/>
              <a:ext cx="533798" cy="320604"/>
            </a:xfrm>
            <a:custGeom>
              <a:avLst/>
              <a:gdLst/>
              <a:ahLst/>
              <a:cxnLst/>
              <a:rect l="l" t="t" r="r" b="b"/>
              <a:pathLst>
                <a:path w="533798" h="320604">
                  <a:moveTo>
                    <a:pt x="330598" y="0"/>
                  </a:moveTo>
                  <a:lnTo>
                    <a:pt x="0" y="0"/>
                  </a:lnTo>
                  <a:lnTo>
                    <a:pt x="203200" y="320604"/>
                  </a:lnTo>
                  <a:lnTo>
                    <a:pt x="533798" y="320604"/>
                  </a:lnTo>
                  <a:lnTo>
                    <a:pt x="330598" y="0"/>
                  </a:lnTo>
                  <a:close/>
                </a:path>
              </a:pathLst>
            </a:custGeom>
            <a:solidFill>
              <a:srgbClr val="034E55"/>
            </a:solidFill>
          </p:spPr>
          <p:txBody>
            <a:bodyPr/>
            <a:lstStyle/>
            <a:p>
              <a:endParaRPr lang="en-US"/>
            </a:p>
          </p:txBody>
        </p:sp>
        <p:sp>
          <p:nvSpPr>
            <p:cNvPr id="4" name="TextBox 4"/>
            <p:cNvSpPr txBox="1"/>
            <p:nvPr/>
          </p:nvSpPr>
          <p:spPr>
            <a:xfrm>
              <a:off x="101600" y="-38100"/>
              <a:ext cx="330598" cy="3587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392535" y="5706859"/>
            <a:ext cx="5805813" cy="4580141"/>
            <a:chOff x="0" y="0"/>
            <a:chExt cx="406400" cy="320604"/>
          </a:xfrm>
        </p:grpSpPr>
        <p:sp>
          <p:nvSpPr>
            <p:cNvPr id="6" name="Freeform 6"/>
            <p:cNvSpPr/>
            <p:nvPr/>
          </p:nvSpPr>
          <p:spPr>
            <a:xfrm>
              <a:off x="0" y="0"/>
              <a:ext cx="406400" cy="320604"/>
            </a:xfrm>
            <a:custGeom>
              <a:avLst/>
              <a:gdLst/>
              <a:ahLst/>
              <a:cxnLst/>
              <a:rect l="l" t="t" r="r" b="b"/>
              <a:pathLst>
                <a:path w="406400" h="320604">
                  <a:moveTo>
                    <a:pt x="203200" y="0"/>
                  </a:moveTo>
                  <a:lnTo>
                    <a:pt x="0" y="0"/>
                  </a:lnTo>
                  <a:lnTo>
                    <a:pt x="203200" y="320604"/>
                  </a:lnTo>
                  <a:lnTo>
                    <a:pt x="406400" y="320604"/>
                  </a:lnTo>
                  <a:lnTo>
                    <a:pt x="203200" y="0"/>
                  </a:lnTo>
                  <a:close/>
                </a:path>
              </a:pathLst>
            </a:custGeom>
            <a:gradFill rotWithShape="1">
              <a:gsLst>
                <a:gs pos="0">
                  <a:srgbClr val="AFD255">
                    <a:alpha val="100000"/>
                  </a:srgbClr>
                </a:gs>
                <a:gs pos="100000">
                  <a:srgbClr val="D8FF72">
                    <a:alpha val="0"/>
                  </a:srgbClr>
                </a:gs>
              </a:gsLst>
              <a:lin ang="0"/>
            </a:gradFill>
          </p:spPr>
          <p:txBody>
            <a:bodyPr/>
            <a:lstStyle/>
            <a:p>
              <a:endParaRPr lang="en-US"/>
            </a:p>
          </p:txBody>
        </p:sp>
        <p:sp>
          <p:nvSpPr>
            <p:cNvPr id="7" name="TextBox 7"/>
            <p:cNvSpPr txBox="1"/>
            <p:nvPr/>
          </p:nvSpPr>
          <p:spPr>
            <a:xfrm>
              <a:off x="101600" y="-38100"/>
              <a:ext cx="203200" cy="358704"/>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2984163" y="1915897"/>
            <a:ext cx="7375144" cy="7581924"/>
          </a:xfrm>
          <a:custGeom>
            <a:avLst/>
            <a:gdLst/>
            <a:ahLst/>
            <a:cxnLst/>
            <a:rect l="l" t="t" r="r" b="b"/>
            <a:pathLst>
              <a:path w="7375144" h="7581924">
                <a:moveTo>
                  <a:pt x="0" y="0"/>
                </a:moveTo>
                <a:lnTo>
                  <a:pt x="7375145" y="0"/>
                </a:lnTo>
                <a:lnTo>
                  <a:pt x="7375145" y="7581924"/>
                </a:lnTo>
                <a:lnTo>
                  <a:pt x="0" y="7581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8617621" y="2779625"/>
            <a:ext cx="9093200" cy="2655086"/>
          </a:xfrm>
          <a:prstGeom prst="rect">
            <a:avLst/>
          </a:prstGeom>
        </p:spPr>
        <p:txBody>
          <a:bodyPr wrap="square" lIns="0" tIns="0" rIns="0" bIns="0" rtlCol="0" anchor="t">
            <a:spAutoFit/>
          </a:bodyPr>
          <a:lstStyle/>
          <a:p>
            <a:pPr>
              <a:lnSpc>
                <a:spcPts val="6929"/>
              </a:lnSpc>
            </a:pPr>
            <a:r>
              <a:rPr lang="en-US" sz="6999" b="1" dirty="0">
                <a:solidFill>
                  <a:srgbClr val="023034"/>
                </a:solidFill>
                <a:latin typeface="Montserrat Bold"/>
                <a:ea typeface="Montserrat Bold"/>
                <a:cs typeface="Montserrat Bold"/>
                <a:sym typeface="Montserrat Bold"/>
              </a:rPr>
              <a:t>Navigating Ethical Challenges in Emerging Market </a:t>
            </a:r>
          </a:p>
        </p:txBody>
      </p:sp>
      <p:sp>
        <p:nvSpPr>
          <p:cNvPr id="10" name="TextBox 10"/>
          <p:cNvSpPr txBox="1"/>
          <p:nvPr/>
        </p:nvSpPr>
        <p:spPr>
          <a:xfrm>
            <a:off x="9106571" y="5918535"/>
            <a:ext cx="8115300" cy="1046440"/>
          </a:xfrm>
          <a:prstGeom prst="rect">
            <a:avLst/>
          </a:prstGeom>
        </p:spPr>
        <p:txBody>
          <a:bodyPr lIns="0" tIns="0" rIns="0" bIns="0" rtlCol="0" anchor="t">
            <a:spAutoFit/>
          </a:bodyPr>
          <a:lstStyle/>
          <a:p>
            <a:pPr algn="ctr"/>
            <a:r>
              <a:rPr lang="en-US" sz="4000" b="1" dirty="0">
                <a:latin typeface="Muli Bold"/>
                <a:ea typeface="Muli Bold"/>
                <a:cs typeface="Muli Bold"/>
                <a:sym typeface="Muli Bold"/>
              </a:rPr>
              <a:t>DR. SYED ADAM ALHABSHI</a:t>
            </a:r>
          </a:p>
          <a:p>
            <a:pPr algn="ctr"/>
            <a:r>
              <a:rPr lang="en-US" sz="2800" b="1" dirty="0">
                <a:latin typeface="Muli Bold"/>
                <a:ea typeface="Muli Bold"/>
                <a:cs typeface="Muli Bold"/>
                <a:sym typeface="Muli Bold"/>
              </a:rPr>
              <a:t>Partner, Islamic Finance</a:t>
            </a:r>
          </a:p>
        </p:txBody>
      </p:sp>
      <p:sp>
        <p:nvSpPr>
          <p:cNvPr id="11" name="Freeform 11"/>
          <p:cNvSpPr/>
          <p:nvPr/>
        </p:nvSpPr>
        <p:spPr>
          <a:xfrm>
            <a:off x="10909551" y="7128881"/>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BDF6E-5970-0960-F9F7-48F2674A4C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42FF78-3511-28FB-C9BA-C0CF43A10D23}"/>
              </a:ext>
            </a:extLst>
          </p:cNvPr>
          <p:cNvSpPr txBox="1"/>
          <p:nvPr/>
        </p:nvSpPr>
        <p:spPr>
          <a:xfrm>
            <a:off x="1374648" y="1205669"/>
            <a:ext cx="16230600" cy="828675"/>
          </a:xfrm>
          <a:prstGeom prst="rect">
            <a:avLst/>
          </a:prstGeom>
        </p:spPr>
        <p:txBody>
          <a:bodyPr lIns="0" tIns="0" rIns="0" bIns="0" rtlCol="0" anchor="t">
            <a:spAutoFit/>
          </a:bodyPr>
          <a:lstStyle/>
          <a:p>
            <a:pPr>
              <a:lnSpc>
                <a:spcPts val="6599"/>
              </a:lnSpc>
            </a:pPr>
            <a:r>
              <a:rPr lang="en-US" sz="5499" b="1" dirty="0">
                <a:solidFill>
                  <a:srgbClr val="1E4844"/>
                </a:solidFill>
                <a:latin typeface="Muli Bold"/>
                <a:ea typeface="Muli Bold"/>
                <a:cs typeface="Muli Bold"/>
                <a:sym typeface="Muli Bold"/>
              </a:rPr>
              <a:t>CONFLICT OF INTEREST</a:t>
            </a:r>
          </a:p>
        </p:txBody>
      </p:sp>
      <p:sp>
        <p:nvSpPr>
          <p:cNvPr id="5" name="TextBox 5">
            <a:extLst>
              <a:ext uri="{FF2B5EF4-FFF2-40B4-BE49-F238E27FC236}">
                <a16:creationId xmlns:a16="http://schemas.microsoft.com/office/drawing/2014/main" id="{30CE3BA4-5104-6C1E-6CEC-3516EC7DD490}"/>
              </a:ext>
            </a:extLst>
          </p:cNvPr>
          <p:cNvSpPr txBox="1"/>
          <p:nvPr/>
        </p:nvSpPr>
        <p:spPr>
          <a:xfrm>
            <a:off x="1371600" y="2196163"/>
            <a:ext cx="15782314" cy="961097"/>
          </a:xfrm>
          <a:prstGeom prst="rect">
            <a:avLst/>
          </a:prstGeom>
        </p:spPr>
        <p:txBody>
          <a:bodyPr wrap="square" lIns="0" tIns="0" rIns="0" bIns="0" rtlCol="0" anchor="t">
            <a:spAutoFit/>
          </a:bodyPr>
          <a:lstStyle/>
          <a:p>
            <a:pPr algn="l">
              <a:lnSpc>
                <a:spcPts val="3919"/>
              </a:lnSpc>
            </a:pPr>
            <a:r>
              <a:rPr lang="en-US" sz="2799" b="1" spc="55" dirty="0">
                <a:solidFill>
                  <a:srgbClr val="1E4844"/>
                </a:solidFill>
                <a:latin typeface="Muli Bold"/>
                <a:ea typeface="Muli Bold"/>
                <a:cs typeface="Muli Bold"/>
                <a:sym typeface="Muli Bold"/>
              </a:rPr>
              <a:t>Ong Soo Kan (beneficiary of the estate) &amp; </a:t>
            </a:r>
            <a:r>
              <a:rPr lang="en-US" sz="2799" b="1" spc="55" dirty="0" err="1">
                <a:solidFill>
                  <a:srgbClr val="1E4844"/>
                </a:solidFill>
                <a:latin typeface="Muli Bold"/>
                <a:ea typeface="Muli Bold"/>
                <a:cs typeface="Muli Bold"/>
                <a:sym typeface="Muli Bold"/>
              </a:rPr>
              <a:t>Ors</a:t>
            </a:r>
            <a:r>
              <a:rPr lang="en-US" sz="2799" b="1" spc="55" dirty="0">
                <a:solidFill>
                  <a:srgbClr val="1E4844"/>
                </a:solidFill>
                <a:latin typeface="Muli Bold"/>
                <a:ea typeface="Muli Bold"/>
                <a:cs typeface="Muli Bold"/>
                <a:sym typeface="Muli Bold"/>
              </a:rPr>
              <a:t> v Ong Soo </a:t>
            </a:r>
            <a:r>
              <a:rPr lang="en-US" sz="2799" b="1" spc="55" dirty="0" err="1">
                <a:solidFill>
                  <a:srgbClr val="1E4844"/>
                </a:solidFill>
                <a:latin typeface="Muli Bold"/>
                <a:ea typeface="Muli Bold"/>
                <a:cs typeface="Muli Bold"/>
                <a:sym typeface="Muli Bold"/>
              </a:rPr>
              <a:t>Kwee</a:t>
            </a:r>
            <a:r>
              <a:rPr lang="en-US" sz="2799" b="1" spc="55" dirty="0">
                <a:solidFill>
                  <a:srgbClr val="1E4844"/>
                </a:solidFill>
                <a:latin typeface="Muli Bold"/>
                <a:ea typeface="Muli Bold"/>
                <a:cs typeface="Muli Bold"/>
                <a:sym typeface="Muli Bold"/>
              </a:rPr>
              <a:t> (as executor and trustee of the estate) &amp; Anor [2023] 10 MLJ 843 (High Court)</a:t>
            </a:r>
          </a:p>
        </p:txBody>
      </p:sp>
      <p:sp>
        <p:nvSpPr>
          <p:cNvPr id="7" name="TextBox 7">
            <a:extLst>
              <a:ext uri="{FF2B5EF4-FFF2-40B4-BE49-F238E27FC236}">
                <a16:creationId xmlns:a16="http://schemas.microsoft.com/office/drawing/2014/main" id="{3F3A026B-DD72-3359-100D-D3DE8DAA8F43}"/>
              </a:ext>
            </a:extLst>
          </p:cNvPr>
          <p:cNvSpPr txBox="1"/>
          <p:nvPr/>
        </p:nvSpPr>
        <p:spPr>
          <a:xfrm>
            <a:off x="1380514" y="3677486"/>
            <a:ext cx="15773400" cy="4801314"/>
          </a:xfrm>
          <a:prstGeom prst="rect">
            <a:avLst/>
          </a:prstGeom>
        </p:spPr>
        <p:txBody>
          <a:bodyPr wrap="square" lIns="0" tIns="0" rIns="0" bIns="0" rtlCol="0" anchor="t">
            <a:spAutoFit/>
          </a:bodyPr>
          <a:lstStyle/>
          <a:p>
            <a:pPr algn="just" fontAlgn="base"/>
            <a:r>
              <a:rPr lang="en-US" sz="2400" b="0" i="0" dirty="0">
                <a:solidFill>
                  <a:srgbClr val="212121"/>
                </a:solidFill>
                <a:effectLst/>
                <a:latin typeface="verdana" panose="020B0604030504040204" pitchFamily="34" charset="0"/>
              </a:rPr>
              <a:t>[</a:t>
            </a:r>
            <a:r>
              <a:rPr lang="en-US" sz="2400" b="0" i="0" dirty="0">
                <a:solidFill>
                  <a:srgbClr val="212121"/>
                </a:solidFill>
                <a:effectLst/>
                <a:latin typeface="Muli" panose="020B0604020202020204" charset="0"/>
              </a:rPr>
              <a:t>27]  Her Ladyship </a:t>
            </a:r>
            <a:r>
              <a:rPr lang="en-US" sz="2400" b="0" i="0" dirty="0" err="1">
                <a:solidFill>
                  <a:srgbClr val="212121"/>
                </a:solidFill>
                <a:effectLst/>
                <a:latin typeface="Muli" panose="020B0604020202020204" charset="0"/>
              </a:rPr>
              <a:t>Nallini</a:t>
            </a:r>
            <a:r>
              <a:rPr lang="en-US" sz="2400" b="0" i="0" dirty="0">
                <a:solidFill>
                  <a:srgbClr val="212121"/>
                </a:solidFill>
                <a:effectLst/>
                <a:latin typeface="Muli" panose="020B0604020202020204" charset="0"/>
              </a:rPr>
              <a:t> </a:t>
            </a:r>
            <a:r>
              <a:rPr lang="en-US" sz="2400" b="0" i="0" dirty="0" err="1">
                <a:solidFill>
                  <a:srgbClr val="212121"/>
                </a:solidFill>
                <a:effectLst/>
                <a:latin typeface="Muli" panose="020B0604020202020204" charset="0"/>
              </a:rPr>
              <a:t>Pathmanathan</a:t>
            </a:r>
            <a:r>
              <a:rPr lang="en-US" sz="2400" b="0" i="0" dirty="0">
                <a:solidFill>
                  <a:srgbClr val="212121"/>
                </a:solidFill>
                <a:effectLst/>
                <a:latin typeface="Muli" panose="020B0604020202020204" charset="0"/>
              </a:rPr>
              <a:t> JC (as she then was) quoted the following description of ‘conflict of interest’ by Lord Millett in </a:t>
            </a:r>
            <a:r>
              <a:rPr lang="en-US" sz="2400" b="1" i="1" dirty="0">
                <a:solidFill>
                  <a:srgbClr val="212121"/>
                </a:solidFill>
                <a:effectLst/>
                <a:latin typeface="Muli" panose="020B0604020202020204" charset="0"/>
              </a:rPr>
              <a:t>Deloitte &amp; </a:t>
            </a:r>
            <a:r>
              <a:rPr lang="en-US" sz="2400" b="1" i="1" dirty="0" err="1">
                <a:solidFill>
                  <a:srgbClr val="212121"/>
                </a:solidFill>
                <a:effectLst/>
                <a:latin typeface="Muli" panose="020B0604020202020204" charset="0"/>
              </a:rPr>
              <a:t>Touche</a:t>
            </a:r>
            <a:r>
              <a:rPr lang="en-US" sz="2400" b="1" i="1" dirty="0">
                <a:solidFill>
                  <a:srgbClr val="212121"/>
                </a:solidFill>
                <a:effectLst/>
                <a:latin typeface="Muli" panose="020B0604020202020204" charset="0"/>
              </a:rPr>
              <a:t> AG v Johnson [2000] 1 BCLC 485</a:t>
            </a:r>
            <a:r>
              <a:rPr lang="en-US" sz="2400" b="0" i="0" dirty="0">
                <a:solidFill>
                  <a:srgbClr val="212121"/>
                </a:solidFill>
                <a:effectLst/>
                <a:latin typeface="Muli" panose="020B0604020202020204" charset="0"/>
              </a:rPr>
              <a:t>:</a:t>
            </a:r>
          </a:p>
          <a:p>
            <a:pPr algn="just" fontAlgn="base"/>
            <a:endParaRPr lang="en-US" sz="2400" b="0" i="0" dirty="0">
              <a:solidFill>
                <a:srgbClr val="212121"/>
              </a:solidFill>
              <a:effectLst/>
              <a:latin typeface="Muli" panose="020B0604020202020204" charset="0"/>
            </a:endParaRPr>
          </a:p>
          <a:p>
            <a:pPr algn="just" fontAlgn="base"/>
            <a:r>
              <a:rPr lang="en-US" sz="2400" b="0" i="0" dirty="0">
                <a:solidFill>
                  <a:srgbClr val="212121"/>
                </a:solidFill>
                <a:effectLst/>
                <a:latin typeface="Muli" panose="020B0604020202020204" charset="0"/>
              </a:rPr>
              <a:t>… Their Lordships observe that the expression ‘conflict of interest’ is an </a:t>
            </a:r>
            <a:r>
              <a:rPr lang="en-US" sz="2400" b="1" i="0" dirty="0">
                <a:solidFill>
                  <a:srgbClr val="212121"/>
                </a:solidFill>
                <a:effectLst/>
                <a:latin typeface="Muli" panose="020B0604020202020204" charset="0"/>
              </a:rPr>
              <a:t>abbreviation for ‘conflict of interest and duty’. </a:t>
            </a:r>
            <a:r>
              <a:rPr lang="en-US" sz="2400" b="0" i="0" dirty="0">
                <a:solidFill>
                  <a:srgbClr val="212121"/>
                </a:solidFill>
                <a:effectLst/>
                <a:latin typeface="Muli" panose="020B0604020202020204" charset="0"/>
              </a:rPr>
              <a:t>The rule is that a fiduciary may not without the informed consent of his principal place himself in a position where his interest may conflict with his duty to the principal. The danger is that </a:t>
            </a:r>
            <a:r>
              <a:rPr lang="en-US" sz="2400" b="1" i="0" dirty="0">
                <a:solidFill>
                  <a:srgbClr val="212121"/>
                </a:solidFill>
                <a:effectLst/>
                <a:latin typeface="Muli" panose="020B0604020202020204" charset="0"/>
              </a:rPr>
              <a:t>his interest may affect him in the discharge of his duty to the prejudice of his principal</a:t>
            </a:r>
            <a:r>
              <a:rPr lang="en-US" sz="2400" b="0" i="0" dirty="0">
                <a:solidFill>
                  <a:srgbClr val="212121"/>
                </a:solidFill>
                <a:effectLst/>
                <a:latin typeface="Muli" panose="020B0604020202020204" charset="0"/>
              </a:rPr>
              <a:t>. (Emphasis added.)</a:t>
            </a:r>
          </a:p>
          <a:p>
            <a:pPr algn="just" fontAlgn="base"/>
            <a:endParaRPr lang="en-US" sz="2400" b="0" i="0" dirty="0">
              <a:solidFill>
                <a:srgbClr val="212121"/>
              </a:solidFill>
              <a:effectLst/>
              <a:latin typeface="Muli" panose="020B0604020202020204" charset="0"/>
            </a:endParaRPr>
          </a:p>
          <a:p>
            <a:pPr algn="just" fontAlgn="base"/>
            <a:r>
              <a:rPr lang="en-US" sz="2400" b="0" i="0" dirty="0">
                <a:solidFill>
                  <a:srgbClr val="212121"/>
                </a:solidFill>
                <a:effectLst/>
                <a:latin typeface="Muli" panose="020B0604020202020204" charset="0"/>
              </a:rPr>
              <a:t>[28]  Likewise in </a:t>
            </a:r>
            <a:r>
              <a:rPr lang="en-US" sz="2400" b="1" i="1" dirty="0">
                <a:solidFill>
                  <a:srgbClr val="212121"/>
                </a:solidFill>
                <a:effectLst/>
                <a:latin typeface="Muli" panose="020B0604020202020204" charset="0"/>
              </a:rPr>
              <a:t>Attorney General v Blake (Jonathan Cape Ltd third party) [2001] 1 AC 268 at p 280</a:t>
            </a:r>
            <a:r>
              <a:rPr lang="en-US" sz="2400" b="0" i="0" dirty="0">
                <a:solidFill>
                  <a:srgbClr val="212121"/>
                </a:solidFill>
                <a:effectLst/>
                <a:latin typeface="Muli" panose="020B0604020202020204" charset="0"/>
              </a:rPr>
              <a:t>, the House of Lords explained that under the principle of ‘breach of trust and fiduciary duty’ the trustee and fiduciaries may not put themselves in a position where their duty and interest conflict. To this end they must not make any </a:t>
            </a:r>
            <a:r>
              <a:rPr lang="en-US" sz="2400" b="0" i="0" dirty="0" err="1">
                <a:solidFill>
                  <a:srgbClr val="212121"/>
                </a:solidFill>
                <a:effectLst/>
                <a:latin typeface="Muli" panose="020B0604020202020204" charset="0"/>
              </a:rPr>
              <a:t>unauthorised</a:t>
            </a:r>
            <a:r>
              <a:rPr lang="en-US" sz="2400" b="0" i="0" dirty="0">
                <a:solidFill>
                  <a:srgbClr val="212121"/>
                </a:solidFill>
                <a:effectLst/>
                <a:latin typeface="Muli" panose="020B0604020202020204" charset="0"/>
              </a:rPr>
              <a:t> profit. If they do, they are accountable. Whether the beneficiaries or persons to whom the fiduciary duty is owed suffered any loss by the impugned transaction is altogether irrelevant.</a:t>
            </a:r>
          </a:p>
        </p:txBody>
      </p:sp>
      <p:sp>
        <p:nvSpPr>
          <p:cNvPr id="8" name="Freeform 11">
            <a:extLst>
              <a:ext uri="{FF2B5EF4-FFF2-40B4-BE49-F238E27FC236}">
                <a16:creationId xmlns:a16="http://schemas.microsoft.com/office/drawing/2014/main" id="{83ED1FDF-C236-430A-1067-FDAF63915B50}"/>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41888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DCC4-B036-3189-1D3C-4846EBA1AE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0C71E44-4216-0F15-147B-2D8E1361981B}"/>
              </a:ext>
            </a:extLst>
          </p:cNvPr>
          <p:cNvSpPr txBox="1"/>
          <p:nvPr/>
        </p:nvSpPr>
        <p:spPr>
          <a:xfrm>
            <a:off x="1374648" y="1205669"/>
            <a:ext cx="16230600" cy="828675"/>
          </a:xfrm>
          <a:prstGeom prst="rect">
            <a:avLst/>
          </a:prstGeom>
        </p:spPr>
        <p:txBody>
          <a:bodyPr lIns="0" tIns="0" rIns="0" bIns="0" rtlCol="0" anchor="t">
            <a:spAutoFit/>
          </a:bodyPr>
          <a:lstStyle/>
          <a:p>
            <a:pPr>
              <a:lnSpc>
                <a:spcPts val="6599"/>
              </a:lnSpc>
            </a:pPr>
            <a:r>
              <a:rPr lang="en-US" sz="5499" b="1" dirty="0">
                <a:solidFill>
                  <a:srgbClr val="1E4844"/>
                </a:solidFill>
                <a:latin typeface="Muli Bold"/>
                <a:ea typeface="Muli Bold"/>
                <a:cs typeface="Muli Bold"/>
                <a:sym typeface="Muli Bold"/>
              </a:rPr>
              <a:t>FIDUCIARY RELATIONSHIP / DUTY</a:t>
            </a:r>
          </a:p>
        </p:txBody>
      </p:sp>
      <p:sp>
        <p:nvSpPr>
          <p:cNvPr id="5" name="TextBox 5">
            <a:extLst>
              <a:ext uri="{FF2B5EF4-FFF2-40B4-BE49-F238E27FC236}">
                <a16:creationId xmlns:a16="http://schemas.microsoft.com/office/drawing/2014/main" id="{D5D9BB8F-B87E-F178-8B7A-1966F598BBD9}"/>
              </a:ext>
            </a:extLst>
          </p:cNvPr>
          <p:cNvSpPr txBox="1"/>
          <p:nvPr/>
        </p:nvSpPr>
        <p:spPr>
          <a:xfrm>
            <a:off x="1371600" y="2196163"/>
            <a:ext cx="15782314" cy="961097"/>
          </a:xfrm>
          <a:prstGeom prst="rect">
            <a:avLst/>
          </a:prstGeom>
        </p:spPr>
        <p:txBody>
          <a:bodyPr wrap="square" lIns="0" tIns="0" rIns="0" bIns="0" rtlCol="0" anchor="t">
            <a:spAutoFit/>
          </a:bodyPr>
          <a:lstStyle/>
          <a:p>
            <a:pPr algn="l">
              <a:lnSpc>
                <a:spcPts val="3919"/>
              </a:lnSpc>
            </a:pPr>
            <a:r>
              <a:rPr lang="en-US" sz="2799" b="1" spc="55" dirty="0">
                <a:solidFill>
                  <a:srgbClr val="1E4844"/>
                </a:solidFill>
                <a:latin typeface="Muli Bold"/>
                <a:ea typeface="Muli Bold"/>
                <a:cs typeface="Muli Bold"/>
                <a:sym typeface="Muli Bold"/>
              </a:rPr>
              <a:t>3 Two Square </a:t>
            </a:r>
            <a:r>
              <a:rPr lang="en-US" sz="2799" b="1" spc="55" dirty="0" err="1">
                <a:solidFill>
                  <a:srgbClr val="1E4844"/>
                </a:solidFill>
                <a:latin typeface="Muli Bold"/>
                <a:ea typeface="Muli Bold"/>
                <a:cs typeface="Muli Bold"/>
                <a:sym typeface="Muli Bold"/>
              </a:rPr>
              <a:t>Sdn</a:t>
            </a:r>
            <a:r>
              <a:rPr lang="en-US" sz="2799" b="1" spc="55" dirty="0">
                <a:solidFill>
                  <a:srgbClr val="1E4844"/>
                </a:solidFill>
                <a:latin typeface="Muli Bold"/>
                <a:ea typeface="Muli Bold"/>
                <a:cs typeface="Muli Bold"/>
                <a:sym typeface="Muli Bold"/>
              </a:rPr>
              <a:t> </a:t>
            </a:r>
            <a:r>
              <a:rPr lang="en-US" sz="2799" b="1" spc="55" dirty="0" err="1">
                <a:solidFill>
                  <a:srgbClr val="1E4844"/>
                </a:solidFill>
                <a:latin typeface="Muli Bold"/>
                <a:ea typeface="Muli Bold"/>
                <a:cs typeface="Muli Bold"/>
                <a:sym typeface="Muli Bold"/>
              </a:rPr>
              <a:t>Bhd</a:t>
            </a:r>
            <a:r>
              <a:rPr lang="en-US" sz="2799" b="1" spc="55" dirty="0">
                <a:solidFill>
                  <a:srgbClr val="1E4844"/>
                </a:solidFill>
                <a:latin typeface="Muli Bold"/>
                <a:ea typeface="Muli Bold"/>
                <a:cs typeface="Muli Bold"/>
                <a:sym typeface="Muli Bold"/>
              </a:rPr>
              <a:t> v </a:t>
            </a:r>
            <a:r>
              <a:rPr lang="en-US" sz="2799" b="1" spc="55" dirty="0" err="1">
                <a:solidFill>
                  <a:srgbClr val="1E4844"/>
                </a:solidFill>
                <a:latin typeface="Muli Bold"/>
                <a:ea typeface="Muli Bold"/>
                <a:cs typeface="Muli Bold"/>
                <a:sym typeface="Muli Bold"/>
              </a:rPr>
              <a:t>Perbadanan</a:t>
            </a:r>
            <a:r>
              <a:rPr lang="en-US" sz="2799" b="1" spc="55" dirty="0">
                <a:solidFill>
                  <a:srgbClr val="1E4844"/>
                </a:solidFill>
                <a:latin typeface="Muli Bold"/>
                <a:ea typeface="Muli Bold"/>
                <a:cs typeface="Muli Bold"/>
                <a:sym typeface="Muli Bold"/>
              </a:rPr>
              <a:t> </a:t>
            </a:r>
            <a:r>
              <a:rPr lang="en-US" sz="2799" b="1" spc="55" dirty="0" err="1">
                <a:solidFill>
                  <a:srgbClr val="1E4844"/>
                </a:solidFill>
                <a:latin typeface="Muli Bold"/>
                <a:ea typeface="Muli Bold"/>
                <a:cs typeface="Muli Bold"/>
                <a:sym typeface="Muli Bold"/>
              </a:rPr>
              <a:t>Pengurusan</a:t>
            </a:r>
            <a:r>
              <a:rPr lang="en-US" sz="2799" b="1" spc="55" dirty="0">
                <a:solidFill>
                  <a:srgbClr val="1E4844"/>
                </a:solidFill>
                <a:latin typeface="Muli Bold"/>
                <a:ea typeface="Muli Bold"/>
                <a:cs typeface="Muli Bold"/>
                <a:sym typeface="Muli Bold"/>
              </a:rPr>
              <a:t> 3 Two Square &amp; </a:t>
            </a:r>
            <a:r>
              <a:rPr lang="en-US" sz="2799" b="1" spc="55" dirty="0" err="1">
                <a:solidFill>
                  <a:srgbClr val="1E4844"/>
                </a:solidFill>
                <a:latin typeface="Muli Bold"/>
                <a:ea typeface="Muli Bold"/>
                <a:cs typeface="Muli Bold"/>
                <a:sym typeface="Muli Bold"/>
              </a:rPr>
              <a:t>Ors</a:t>
            </a:r>
            <a:r>
              <a:rPr lang="en-US" sz="2799" b="1" spc="55" dirty="0">
                <a:solidFill>
                  <a:srgbClr val="1E4844"/>
                </a:solidFill>
                <a:latin typeface="Muli Bold"/>
                <a:ea typeface="Muli Bold"/>
                <a:cs typeface="Muli Bold"/>
                <a:sym typeface="Muli Bold"/>
              </a:rPr>
              <a:t> </a:t>
            </a:r>
          </a:p>
          <a:p>
            <a:pPr algn="l">
              <a:lnSpc>
                <a:spcPts val="3919"/>
              </a:lnSpc>
            </a:pPr>
            <a:r>
              <a:rPr lang="en-US" sz="2799" b="1" spc="55" dirty="0">
                <a:solidFill>
                  <a:srgbClr val="1E4844"/>
                </a:solidFill>
                <a:latin typeface="Muli Bold"/>
                <a:ea typeface="Muli Bold"/>
                <a:cs typeface="Muli Bold"/>
                <a:sym typeface="Muli Bold"/>
              </a:rPr>
              <a:t>[2018] MLJU 111 (High Court)</a:t>
            </a:r>
          </a:p>
        </p:txBody>
      </p:sp>
      <p:sp>
        <p:nvSpPr>
          <p:cNvPr id="7" name="TextBox 7">
            <a:extLst>
              <a:ext uri="{FF2B5EF4-FFF2-40B4-BE49-F238E27FC236}">
                <a16:creationId xmlns:a16="http://schemas.microsoft.com/office/drawing/2014/main" id="{0EB184C4-6BC1-96BD-0974-5B6EB4061713}"/>
              </a:ext>
            </a:extLst>
          </p:cNvPr>
          <p:cNvSpPr txBox="1"/>
          <p:nvPr/>
        </p:nvSpPr>
        <p:spPr>
          <a:xfrm>
            <a:off x="1380514" y="3382370"/>
            <a:ext cx="15773400" cy="5170646"/>
          </a:xfrm>
          <a:prstGeom prst="rect">
            <a:avLst/>
          </a:prstGeom>
        </p:spPr>
        <p:txBody>
          <a:bodyPr wrap="square" lIns="0" tIns="0" rIns="0" bIns="0" rtlCol="0" anchor="t">
            <a:spAutoFit/>
          </a:bodyPr>
          <a:lstStyle/>
          <a:p>
            <a:pPr algn="just" fontAlgn="base"/>
            <a:r>
              <a:rPr lang="en-US" sz="2400" b="0" i="0" dirty="0">
                <a:solidFill>
                  <a:srgbClr val="212121"/>
                </a:solidFill>
                <a:effectLst/>
                <a:latin typeface="Muli" panose="020B0604020202020204" charset="0"/>
              </a:rPr>
              <a:t>[84] The nature of the fiduciary duty includes: a duty to exercise due care and skill, having regard to the particular skill and experience of the council member in question;</a:t>
            </a:r>
          </a:p>
          <a:p>
            <a:pPr algn="just" fontAlgn="base"/>
            <a:endParaRPr lang="en-US" sz="2400" b="0" i="0" dirty="0">
              <a:solidFill>
                <a:srgbClr val="212121"/>
              </a:solidFill>
              <a:effectLst/>
              <a:latin typeface="Muli" panose="020B0604020202020204" charset="0"/>
            </a:endParaRPr>
          </a:p>
          <a:p>
            <a:pPr algn="just" fontAlgn="base"/>
            <a:r>
              <a:rPr lang="en-US" sz="2400" dirty="0">
                <a:solidFill>
                  <a:srgbClr val="212121"/>
                </a:solidFill>
                <a:latin typeface="Muli" panose="020B0604020202020204" charset="0"/>
              </a:rPr>
              <a:t>[1] </a:t>
            </a:r>
            <a:r>
              <a:rPr lang="en-US" sz="2400" b="0" i="0" dirty="0">
                <a:solidFill>
                  <a:srgbClr val="212121"/>
                </a:solidFill>
                <a:effectLst/>
                <a:latin typeface="Muli" panose="020B0604020202020204" charset="0"/>
              </a:rPr>
              <a:t>a duty of fidelity or loyalty that requires the council member</a:t>
            </a:r>
            <a:r>
              <a:rPr lang="en-US" sz="2400" dirty="0">
                <a:solidFill>
                  <a:srgbClr val="212121"/>
                </a:solidFill>
                <a:latin typeface="Muli" panose="020B0604020202020204" charset="0"/>
              </a:rPr>
              <a:t>; </a:t>
            </a:r>
            <a:r>
              <a:rPr lang="en-US" sz="2400" b="0" i="0" dirty="0">
                <a:solidFill>
                  <a:srgbClr val="212121"/>
                </a:solidFill>
                <a:effectLst/>
                <a:latin typeface="Muli" panose="020B0604020202020204" charset="0"/>
              </a:rPr>
              <a:t>not to exercise a delegated power to advance a personal interest to the detriment of the management corporation or the proprietors as whole;</a:t>
            </a:r>
          </a:p>
          <a:p>
            <a:pPr algn="just" fontAlgn="base"/>
            <a:endParaRPr lang="en-US" sz="2400" b="0" i="0" dirty="0">
              <a:solidFill>
                <a:srgbClr val="212121"/>
              </a:solidFill>
              <a:effectLst/>
              <a:latin typeface="Muli" panose="020B0604020202020204" charset="0"/>
            </a:endParaRPr>
          </a:p>
          <a:p>
            <a:pPr algn="just" fontAlgn="base"/>
            <a:r>
              <a:rPr lang="en-US" sz="2400" dirty="0">
                <a:solidFill>
                  <a:srgbClr val="212121"/>
                </a:solidFill>
                <a:latin typeface="Muli" panose="020B0604020202020204" charset="0"/>
              </a:rPr>
              <a:t>[</a:t>
            </a:r>
            <a:r>
              <a:rPr lang="en-US" sz="2400" b="0" i="0" dirty="0">
                <a:solidFill>
                  <a:srgbClr val="212121"/>
                </a:solidFill>
                <a:effectLst/>
                <a:latin typeface="Muli" panose="020B0604020202020204" charset="0"/>
              </a:rPr>
              <a:t>2] to disclose any personal interest (arising other than by way of proprietorship in a parcel) that he or she may have in any transaction or undertaking proposed to be carried out by the management corporation.</a:t>
            </a:r>
          </a:p>
          <a:p>
            <a:pPr algn="just" fontAlgn="base"/>
            <a:endParaRPr lang="en-US" sz="2400" b="0" i="0" dirty="0">
              <a:solidFill>
                <a:srgbClr val="212121"/>
              </a:solidFill>
              <a:effectLst/>
              <a:latin typeface="Muli" panose="020B0604020202020204" charset="0"/>
            </a:endParaRPr>
          </a:p>
          <a:p>
            <a:pPr algn="just" fontAlgn="base"/>
            <a:r>
              <a:rPr lang="en-US" sz="2400" dirty="0">
                <a:solidFill>
                  <a:srgbClr val="212121"/>
                </a:solidFill>
                <a:latin typeface="Muli" panose="020B0604020202020204" charset="0"/>
              </a:rPr>
              <a:t>[3]</a:t>
            </a:r>
            <a:r>
              <a:rPr lang="en-US" sz="2400" b="0" i="0" dirty="0">
                <a:solidFill>
                  <a:srgbClr val="212121"/>
                </a:solidFill>
                <a:effectLst/>
                <a:latin typeface="Muli" panose="020B0604020202020204" charset="0"/>
              </a:rPr>
              <a:t> Once such interest is disclosed, the council member would be free to exercise his or her vote in any way he or she considers fit at any council meeting or at a general meeting of the management corporation. In particular, the council member would be free to exercise his or her voting rights at such meetings to advance a personal interest that he or she may have in his or her capacity as a proprietor, and to suborn the interests of the collective to his or her personal interests.</a:t>
            </a:r>
          </a:p>
        </p:txBody>
      </p:sp>
      <p:sp>
        <p:nvSpPr>
          <p:cNvPr id="8" name="Freeform 11">
            <a:extLst>
              <a:ext uri="{FF2B5EF4-FFF2-40B4-BE49-F238E27FC236}">
                <a16:creationId xmlns:a16="http://schemas.microsoft.com/office/drawing/2014/main" id="{2743A6EB-9888-3A46-DBBF-41425083CA53}"/>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55481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63709-DFF8-661B-E67D-1BCAC96EE32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9B3814-14F4-01D8-D7F2-4CE0BAF2E230}"/>
              </a:ext>
            </a:extLst>
          </p:cNvPr>
          <p:cNvSpPr txBox="1"/>
          <p:nvPr/>
        </p:nvSpPr>
        <p:spPr>
          <a:xfrm>
            <a:off x="1374648" y="1205669"/>
            <a:ext cx="16230600" cy="828675"/>
          </a:xfrm>
          <a:prstGeom prst="rect">
            <a:avLst/>
          </a:prstGeom>
        </p:spPr>
        <p:txBody>
          <a:bodyPr lIns="0" tIns="0" rIns="0" bIns="0" rtlCol="0" anchor="t">
            <a:spAutoFit/>
          </a:bodyPr>
          <a:lstStyle/>
          <a:p>
            <a:pPr>
              <a:lnSpc>
                <a:spcPts val="6599"/>
              </a:lnSpc>
            </a:pPr>
            <a:r>
              <a:rPr lang="en-US" sz="5499" b="1" dirty="0">
                <a:solidFill>
                  <a:srgbClr val="1E4844"/>
                </a:solidFill>
                <a:latin typeface="Muli Bold"/>
                <a:ea typeface="Muli Bold"/>
                <a:cs typeface="Muli Bold"/>
                <a:sym typeface="Muli Bold"/>
              </a:rPr>
              <a:t>Why Ethics Matter?</a:t>
            </a:r>
          </a:p>
        </p:txBody>
      </p:sp>
      <p:sp>
        <p:nvSpPr>
          <p:cNvPr id="7" name="TextBox 7">
            <a:extLst>
              <a:ext uri="{FF2B5EF4-FFF2-40B4-BE49-F238E27FC236}">
                <a16:creationId xmlns:a16="http://schemas.microsoft.com/office/drawing/2014/main" id="{79A4889B-950F-913A-32C8-F53C8B40EE98}"/>
              </a:ext>
            </a:extLst>
          </p:cNvPr>
          <p:cNvSpPr txBox="1"/>
          <p:nvPr/>
        </p:nvSpPr>
        <p:spPr>
          <a:xfrm>
            <a:off x="1380514" y="2196163"/>
            <a:ext cx="15773400" cy="2151038"/>
          </a:xfrm>
          <a:prstGeom prst="rect">
            <a:avLst/>
          </a:prstGeom>
        </p:spPr>
        <p:txBody>
          <a:bodyPr wrap="square" lIns="0" tIns="0" rIns="0" bIns="0" rtlCol="0" anchor="t">
            <a:spAutoFit/>
          </a:bodyPr>
          <a:lstStyle/>
          <a:p>
            <a:pPr marL="342900" indent="-342900" algn="just" fontAlgn="base">
              <a:lnSpc>
                <a:spcPct val="150000"/>
              </a:lnSpc>
              <a:buFontTx/>
              <a:buChar char="-"/>
            </a:pPr>
            <a:r>
              <a:rPr lang="en-US" sz="2400" dirty="0">
                <a:solidFill>
                  <a:srgbClr val="212121"/>
                </a:solidFill>
                <a:latin typeface="Muli" panose="020B0604020202020204" charset="0"/>
              </a:rPr>
              <a:t>Long-term profitability through trust and reputation</a:t>
            </a:r>
          </a:p>
          <a:p>
            <a:pPr marL="342900" indent="-342900" algn="just" fontAlgn="base">
              <a:lnSpc>
                <a:spcPct val="150000"/>
              </a:lnSpc>
              <a:buFontTx/>
              <a:buChar char="-"/>
            </a:pPr>
            <a:r>
              <a:rPr lang="en-US" sz="2400" b="0" i="0" dirty="0">
                <a:solidFill>
                  <a:srgbClr val="212121"/>
                </a:solidFill>
                <a:effectLst/>
                <a:latin typeface="Muli" panose="020B0604020202020204" charset="0"/>
              </a:rPr>
              <a:t>Access to global markets and investors who </a:t>
            </a:r>
            <a:r>
              <a:rPr lang="en-US" sz="2400" dirty="0">
                <a:solidFill>
                  <a:srgbClr val="212121"/>
                </a:solidFill>
                <a:latin typeface="Muli" panose="020B0604020202020204" charset="0"/>
              </a:rPr>
              <a:t>prioritize Environment Social and Governance (ESG)</a:t>
            </a:r>
          </a:p>
          <a:p>
            <a:pPr marL="342900" indent="-342900" algn="just" fontAlgn="base">
              <a:lnSpc>
                <a:spcPct val="150000"/>
              </a:lnSpc>
              <a:buFontTx/>
              <a:buChar char="-"/>
            </a:pPr>
            <a:r>
              <a:rPr lang="en-US" sz="2400" b="0" i="0" dirty="0">
                <a:solidFill>
                  <a:srgbClr val="212121"/>
                </a:solidFill>
                <a:effectLst/>
                <a:latin typeface="Muli" panose="020B0604020202020204" charset="0"/>
              </a:rPr>
              <a:t>Social responsibility</a:t>
            </a:r>
          </a:p>
          <a:p>
            <a:pPr marL="342900" indent="-342900" algn="just" fontAlgn="base">
              <a:lnSpc>
                <a:spcPct val="150000"/>
              </a:lnSpc>
              <a:buFontTx/>
              <a:buChar char="-"/>
            </a:pPr>
            <a:r>
              <a:rPr lang="en-US" sz="2400" dirty="0">
                <a:solidFill>
                  <a:srgbClr val="212121"/>
                </a:solidFill>
                <a:latin typeface="Muli" panose="020B0604020202020204" charset="0"/>
              </a:rPr>
              <a:t>Legal compliance- avoid fines, penalties, and reputational risk</a:t>
            </a:r>
            <a:endParaRPr lang="en-US" sz="2400" b="0" i="0" dirty="0">
              <a:solidFill>
                <a:srgbClr val="212121"/>
              </a:solidFill>
              <a:effectLst/>
              <a:latin typeface="Muli" panose="020B0604020202020204" charset="0"/>
            </a:endParaRPr>
          </a:p>
        </p:txBody>
      </p:sp>
      <p:sp>
        <p:nvSpPr>
          <p:cNvPr id="8" name="Freeform 11">
            <a:extLst>
              <a:ext uri="{FF2B5EF4-FFF2-40B4-BE49-F238E27FC236}">
                <a16:creationId xmlns:a16="http://schemas.microsoft.com/office/drawing/2014/main" id="{705C53E3-0E8F-64BA-8A39-C60FDCF5433F}"/>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
        <p:nvSpPr>
          <p:cNvPr id="4" name="TextBox 2">
            <a:extLst>
              <a:ext uri="{FF2B5EF4-FFF2-40B4-BE49-F238E27FC236}">
                <a16:creationId xmlns:a16="http://schemas.microsoft.com/office/drawing/2014/main" id="{AA77A490-B318-78B3-8B1B-7FD66514144D}"/>
              </a:ext>
            </a:extLst>
          </p:cNvPr>
          <p:cNvSpPr txBox="1"/>
          <p:nvPr/>
        </p:nvSpPr>
        <p:spPr>
          <a:xfrm>
            <a:off x="1380514" y="5222883"/>
            <a:ext cx="16230600" cy="828675"/>
          </a:xfrm>
          <a:prstGeom prst="rect">
            <a:avLst/>
          </a:prstGeom>
        </p:spPr>
        <p:txBody>
          <a:bodyPr lIns="0" tIns="0" rIns="0" bIns="0" rtlCol="0" anchor="t">
            <a:spAutoFit/>
          </a:bodyPr>
          <a:lstStyle/>
          <a:p>
            <a:pPr>
              <a:lnSpc>
                <a:spcPts val="6599"/>
              </a:lnSpc>
            </a:pPr>
            <a:r>
              <a:rPr lang="en-US" sz="5499" b="1" dirty="0">
                <a:solidFill>
                  <a:srgbClr val="1E4844"/>
                </a:solidFill>
                <a:latin typeface="Muli Bold"/>
                <a:ea typeface="Muli Bold"/>
                <a:cs typeface="Muli Bold"/>
                <a:sym typeface="Muli Bold"/>
              </a:rPr>
              <a:t>Strategies to Navigate Ethical Challenges</a:t>
            </a:r>
          </a:p>
        </p:txBody>
      </p:sp>
      <p:sp>
        <p:nvSpPr>
          <p:cNvPr id="11" name="TextBox 10">
            <a:extLst>
              <a:ext uri="{FF2B5EF4-FFF2-40B4-BE49-F238E27FC236}">
                <a16:creationId xmlns:a16="http://schemas.microsoft.com/office/drawing/2014/main" id="{42AC7411-45B6-6DBF-AD11-77AD7B21AB48}"/>
              </a:ext>
            </a:extLst>
          </p:cNvPr>
          <p:cNvSpPr txBox="1"/>
          <p:nvPr/>
        </p:nvSpPr>
        <p:spPr>
          <a:xfrm>
            <a:off x="1374648" y="6500767"/>
            <a:ext cx="14246352" cy="2243371"/>
          </a:xfrm>
          <a:prstGeom prst="rect">
            <a:avLst/>
          </a:prstGeom>
          <a:noFill/>
        </p:spPr>
        <p:txBody>
          <a:bodyPr wrap="square">
            <a:spAutoFit/>
          </a:bodyPr>
          <a:lstStyle/>
          <a:p>
            <a:pPr marL="457200" indent="-457200">
              <a:lnSpc>
                <a:spcPct val="150000"/>
              </a:lnSpc>
              <a:buFont typeface="+mj-lt"/>
              <a:buAutoNum type="arabicPeriod"/>
            </a:pPr>
            <a:r>
              <a:rPr lang="en-US" sz="2400" dirty="0">
                <a:solidFill>
                  <a:srgbClr val="212121"/>
                </a:solidFill>
                <a:latin typeface="Muli" panose="020B0604020202020204" charset="0"/>
              </a:rPr>
              <a:t>Identify core values that is aligned to organizational values</a:t>
            </a:r>
          </a:p>
          <a:p>
            <a:pPr marL="457200" indent="-457200">
              <a:lnSpc>
                <a:spcPct val="150000"/>
              </a:lnSpc>
              <a:buFont typeface="+mj-lt"/>
              <a:buAutoNum type="arabicPeriod"/>
            </a:pPr>
            <a:r>
              <a:rPr lang="en-US" sz="2400" dirty="0">
                <a:solidFill>
                  <a:srgbClr val="212121"/>
                </a:solidFill>
                <a:latin typeface="Muli" panose="020B0604020202020204" charset="0"/>
              </a:rPr>
              <a:t>Developing ethical decision-making framework  that is based on best standard practice.</a:t>
            </a:r>
          </a:p>
          <a:p>
            <a:pPr marL="457200" indent="-457200">
              <a:lnSpc>
                <a:spcPct val="150000"/>
              </a:lnSpc>
              <a:buFont typeface="+mj-lt"/>
              <a:buAutoNum type="arabicPeriod"/>
            </a:pPr>
            <a:r>
              <a:rPr lang="en-US" sz="2400" dirty="0">
                <a:solidFill>
                  <a:srgbClr val="212121"/>
                </a:solidFill>
                <a:latin typeface="Muli" panose="020B0604020202020204" charset="0"/>
              </a:rPr>
              <a:t>Transparent in handling conflicts of interest.</a:t>
            </a:r>
          </a:p>
          <a:p>
            <a:pPr marL="457200" indent="-457200">
              <a:lnSpc>
                <a:spcPct val="150000"/>
              </a:lnSpc>
              <a:buFont typeface="+mj-lt"/>
              <a:buAutoNum type="arabicPeriod"/>
            </a:pPr>
            <a:r>
              <a:rPr lang="en-US" sz="2400" dirty="0">
                <a:solidFill>
                  <a:srgbClr val="212121"/>
                </a:solidFill>
                <a:latin typeface="Muli" panose="020B0604020202020204" charset="0"/>
              </a:rPr>
              <a:t>Lead by example.</a:t>
            </a:r>
          </a:p>
        </p:txBody>
      </p:sp>
    </p:spTree>
    <p:extLst>
      <p:ext uri="{BB962C8B-B14F-4D97-AF65-F5344CB8AC3E}">
        <p14:creationId xmlns:p14="http://schemas.microsoft.com/office/powerpoint/2010/main" val="185458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sp>
        <p:nvSpPr>
          <p:cNvPr id="2" name="TextBox 2"/>
          <p:cNvSpPr txBox="1"/>
          <p:nvPr/>
        </p:nvSpPr>
        <p:spPr>
          <a:xfrm>
            <a:off x="1028700" y="1038225"/>
            <a:ext cx="13769968" cy="1102866"/>
          </a:xfrm>
          <a:prstGeom prst="rect">
            <a:avLst/>
          </a:prstGeom>
        </p:spPr>
        <p:txBody>
          <a:bodyPr lIns="0" tIns="0" rIns="0" bIns="0" rtlCol="0" anchor="t">
            <a:spAutoFit/>
          </a:bodyPr>
          <a:lstStyle/>
          <a:p>
            <a:pPr algn="l">
              <a:lnSpc>
                <a:spcPts val="8640"/>
              </a:lnSpc>
            </a:pPr>
            <a:r>
              <a:rPr lang="en-US" sz="7200" b="1" dirty="0">
                <a:solidFill>
                  <a:srgbClr val="FFFFFF"/>
                </a:solidFill>
                <a:latin typeface="Muli Bold"/>
                <a:ea typeface="Muli Bold"/>
                <a:cs typeface="Muli Bold"/>
                <a:sym typeface="Muli Bold"/>
              </a:rPr>
              <a:t>END NOTE</a:t>
            </a:r>
          </a:p>
        </p:txBody>
      </p:sp>
      <p:sp>
        <p:nvSpPr>
          <p:cNvPr id="3" name="TextBox 3"/>
          <p:cNvSpPr txBox="1"/>
          <p:nvPr/>
        </p:nvSpPr>
        <p:spPr>
          <a:xfrm>
            <a:off x="1028700" y="2872188"/>
            <a:ext cx="16040100" cy="7060844"/>
          </a:xfrm>
          <a:prstGeom prst="rect">
            <a:avLst/>
          </a:prstGeom>
        </p:spPr>
        <p:txBody>
          <a:bodyPr wrap="square" lIns="0" tIns="0" rIns="0" bIns="0" rtlCol="0" anchor="t">
            <a:spAutoFit/>
          </a:bodyPr>
          <a:lstStyle/>
          <a:p>
            <a:pPr marL="0" indent="0" algn="ctr">
              <a:buNone/>
            </a:pPr>
            <a:r>
              <a:rPr lang="en-MY" sz="7200" b="1" dirty="0">
                <a:solidFill>
                  <a:srgbClr val="FFFFFF"/>
                </a:solidFill>
                <a:latin typeface="Muli Bold"/>
              </a:rPr>
              <a:t>“What is </a:t>
            </a:r>
            <a:r>
              <a:rPr lang="en-MY" sz="7200" b="1" i="1" dirty="0">
                <a:solidFill>
                  <a:srgbClr val="FFFFFF"/>
                </a:solidFill>
                <a:latin typeface="Muli Bold"/>
              </a:rPr>
              <a:t>Ihsan</a:t>
            </a:r>
            <a:r>
              <a:rPr lang="en-MY" sz="7200" b="1" dirty="0">
                <a:solidFill>
                  <a:srgbClr val="FFFFFF"/>
                </a:solidFill>
                <a:latin typeface="Muli Bold"/>
              </a:rPr>
              <a:t>?" </a:t>
            </a:r>
          </a:p>
          <a:p>
            <a:pPr marL="0" indent="0" algn="ctr">
              <a:buNone/>
            </a:pPr>
            <a:endParaRPr lang="en-MY" sz="7200" b="1" dirty="0">
              <a:solidFill>
                <a:srgbClr val="FFFFFF"/>
              </a:solidFill>
              <a:latin typeface="Muli Bold"/>
            </a:endParaRPr>
          </a:p>
          <a:p>
            <a:pPr marL="0" indent="0" algn="ctr">
              <a:buNone/>
            </a:pPr>
            <a:r>
              <a:rPr lang="en-MY" sz="7200" b="1" dirty="0">
                <a:solidFill>
                  <a:srgbClr val="FFFFFF"/>
                </a:solidFill>
                <a:latin typeface="Muli Bold"/>
              </a:rPr>
              <a:t>The Prophet </a:t>
            </a:r>
            <a:r>
              <a:rPr lang="ar-AE" sz="7200" b="1" dirty="0">
                <a:solidFill>
                  <a:srgbClr val="FFFFFF"/>
                </a:solidFill>
                <a:latin typeface="Muli Bold"/>
              </a:rPr>
              <a:t>ﷺ</a:t>
            </a:r>
            <a:r>
              <a:rPr lang="en-MY" sz="7200" b="1" dirty="0">
                <a:solidFill>
                  <a:srgbClr val="FFFFFF"/>
                </a:solidFill>
                <a:latin typeface="Muli Bold"/>
              </a:rPr>
              <a:t> said, "</a:t>
            </a:r>
            <a:r>
              <a:rPr lang="en-MY" sz="7200" b="1" i="1" dirty="0">
                <a:solidFill>
                  <a:srgbClr val="FFFFFF"/>
                </a:solidFill>
                <a:latin typeface="Muli Bold"/>
              </a:rPr>
              <a:t>Ihsan</a:t>
            </a:r>
            <a:r>
              <a:rPr lang="en-MY" sz="7200" b="1" dirty="0">
                <a:solidFill>
                  <a:srgbClr val="FFFFFF"/>
                </a:solidFill>
                <a:latin typeface="Muli Bold"/>
              </a:rPr>
              <a:t> is to worship Allah as if you see Him, and if you do not see Him, then know that He sees you”.</a:t>
            </a:r>
          </a:p>
          <a:p>
            <a:pPr algn="just">
              <a:lnSpc>
                <a:spcPts val="3359"/>
              </a:lnSpc>
            </a:pPr>
            <a:endParaRPr lang="en-US" sz="2800" spc="48" dirty="0">
              <a:solidFill>
                <a:schemeClr val="bg1"/>
              </a:solidFill>
              <a:latin typeface="Muli" panose="020B0604020202020204" charset="0"/>
              <a:ea typeface="Muli"/>
              <a:cs typeface="Muli"/>
              <a:sym typeface="Muli"/>
            </a:endParaRPr>
          </a:p>
        </p:txBody>
      </p:sp>
      <p:sp>
        <p:nvSpPr>
          <p:cNvPr id="4" name="Freeform 11">
            <a:extLst>
              <a:ext uri="{FF2B5EF4-FFF2-40B4-BE49-F238E27FC236}">
                <a16:creationId xmlns:a16="http://schemas.microsoft.com/office/drawing/2014/main" id="{3D93C10D-D98B-648D-5D89-3241788223FF}"/>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0" y="2128143"/>
            <a:ext cx="15240000" cy="7130157"/>
          </a:xfrm>
          <a:prstGeom prst="rect">
            <a:avLst/>
          </a:prstGeom>
        </p:spPr>
        <p:txBody>
          <a:bodyPr wrap="square" lIns="0" tIns="0" rIns="0" bIns="0" rtlCol="0" anchor="t">
            <a:spAutoFit/>
          </a:bodyPr>
          <a:lstStyle/>
          <a:p>
            <a:pPr algn="ctr">
              <a:lnSpc>
                <a:spcPts val="8640"/>
              </a:lnSpc>
            </a:pPr>
            <a:r>
              <a:rPr lang="en-US" sz="7200" b="1" dirty="0">
                <a:solidFill>
                  <a:srgbClr val="1E4844"/>
                </a:solidFill>
                <a:latin typeface="Muli Bold"/>
                <a:ea typeface="Muli Bold"/>
                <a:cs typeface="Muli Bold"/>
                <a:sym typeface="Muli Bold"/>
              </a:rPr>
              <a:t>THANK YOU</a:t>
            </a:r>
          </a:p>
          <a:p>
            <a:pPr algn="ctr">
              <a:lnSpc>
                <a:spcPts val="8640"/>
              </a:lnSpc>
            </a:pPr>
            <a:endParaRPr lang="en-US" sz="7200" b="1" dirty="0">
              <a:solidFill>
                <a:srgbClr val="1E4844"/>
              </a:solidFill>
              <a:latin typeface="Muli Bold"/>
              <a:ea typeface="Muli Bold"/>
              <a:cs typeface="Muli Bold"/>
              <a:sym typeface="Muli Bold"/>
            </a:endParaRPr>
          </a:p>
          <a:p>
            <a:pPr algn="ctr">
              <a:lnSpc>
                <a:spcPts val="8640"/>
              </a:lnSpc>
            </a:pPr>
            <a:r>
              <a:rPr lang="en-US" sz="4500" b="1" dirty="0">
                <a:latin typeface="Muli Bold"/>
                <a:ea typeface="Muli Bold"/>
                <a:cs typeface="Muli Bold"/>
                <a:sym typeface="Muli Bold"/>
              </a:rPr>
              <a:t>DR. SYED ADAM ALHABSHI</a:t>
            </a:r>
          </a:p>
          <a:p>
            <a:pPr algn="ctr"/>
            <a:r>
              <a:rPr lang="en-US" sz="3500" b="1" dirty="0">
                <a:latin typeface="Muli Bold"/>
                <a:ea typeface="Muli Bold"/>
                <a:cs typeface="Muli Bold"/>
                <a:sym typeface="Muli Bold"/>
              </a:rPr>
              <a:t>Partner, Islamic Finance</a:t>
            </a:r>
          </a:p>
          <a:p>
            <a:pPr algn="ctr"/>
            <a:r>
              <a:rPr lang="en-US" sz="3500" b="1" dirty="0">
                <a:latin typeface="Muli Bold"/>
                <a:ea typeface="Muli Bold"/>
                <a:cs typeface="Muli Bold"/>
                <a:sym typeface="Muli Bold"/>
              </a:rPr>
              <a:t>Email: adam@rdl.com.my</a:t>
            </a:r>
          </a:p>
          <a:p>
            <a:pPr algn="ctr"/>
            <a:r>
              <a:rPr lang="en-US" sz="3500" b="1" dirty="0">
                <a:latin typeface="Muli Bold"/>
                <a:ea typeface="Muli Bold"/>
                <a:cs typeface="Muli Bold"/>
                <a:sym typeface="Muli Bold"/>
              </a:rPr>
              <a:t>Mobile: 019-224 4460</a:t>
            </a:r>
          </a:p>
          <a:p>
            <a:pPr algn="l">
              <a:lnSpc>
                <a:spcPts val="8640"/>
              </a:lnSpc>
            </a:pPr>
            <a:endParaRPr lang="en-US" sz="7200" b="1" dirty="0">
              <a:solidFill>
                <a:srgbClr val="1E4844"/>
              </a:solidFill>
              <a:latin typeface="Muli Bold"/>
              <a:ea typeface="Muli Bold"/>
              <a:cs typeface="Muli Bold"/>
              <a:sym typeface="Muli Bold"/>
            </a:endParaRPr>
          </a:p>
          <a:p>
            <a:pPr algn="l">
              <a:lnSpc>
                <a:spcPts val="8640"/>
              </a:lnSpc>
            </a:pPr>
            <a:endParaRPr lang="en-US" sz="7200" b="1" dirty="0">
              <a:solidFill>
                <a:srgbClr val="1E4844"/>
              </a:solidFill>
              <a:latin typeface="Muli Bold"/>
              <a:ea typeface="Muli Bold"/>
              <a:cs typeface="Muli Bold"/>
              <a:sym typeface="Muli Bold"/>
            </a:endParaRPr>
          </a:p>
        </p:txBody>
      </p:sp>
      <p:sp>
        <p:nvSpPr>
          <p:cNvPr id="10" name="Freeform 11">
            <a:extLst>
              <a:ext uri="{FF2B5EF4-FFF2-40B4-BE49-F238E27FC236}">
                <a16:creationId xmlns:a16="http://schemas.microsoft.com/office/drawing/2014/main" id="{3FEDFBF1-D991-04C8-7EC4-A13808A27200}"/>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sp>
        <p:nvSpPr>
          <p:cNvPr id="2" name="AutoShape 2"/>
          <p:cNvSpPr/>
          <p:nvPr/>
        </p:nvSpPr>
        <p:spPr>
          <a:xfrm>
            <a:off x="-1067938" y="0"/>
            <a:ext cx="6629400" cy="10287000"/>
          </a:xfrm>
          <a:prstGeom prst="rect">
            <a:avLst/>
          </a:prstGeom>
          <a:solidFill>
            <a:srgbClr val="FFFFFF"/>
          </a:solidFill>
        </p:spPr>
        <p:txBody>
          <a:bodyPr/>
          <a:lstStyle/>
          <a:p>
            <a:endParaRPr lang="en-US"/>
          </a:p>
        </p:txBody>
      </p:sp>
      <p:sp>
        <p:nvSpPr>
          <p:cNvPr id="4" name="AutoShape 4"/>
          <p:cNvSpPr/>
          <p:nvPr/>
        </p:nvSpPr>
        <p:spPr>
          <a:xfrm>
            <a:off x="6629400" y="3531367"/>
            <a:ext cx="1136926" cy="35525"/>
          </a:xfrm>
          <a:prstGeom prst="rect">
            <a:avLst/>
          </a:prstGeom>
          <a:solidFill>
            <a:srgbClr val="FFFFFF"/>
          </a:solidFill>
        </p:spPr>
        <p:txBody>
          <a:bodyPr/>
          <a:lstStyle/>
          <a:p>
            <a:endParaRPr lang="en-US"/>
          </a:p>
        </p:txBody>
      </p:sp>
      <p:sp>
        <p:nvSpPr>
          <p:cNvPr id="5" name="TextBox 5"/>
          <p:cNvSpPr txBox="1"/>
          <p:nvPr/>
        </p:nvSpPr>
        <p:spPr>
          <a:xfrm>
            <a:off x="6629399" y="2061556"/>
            <a:ext cx="11451533" cy="910431"/>
          </a:xfrm>
          <a:prstGeom prst="rect">
            <a:avLst/>
          </a:prstGeom>
        </p:spPr>
        <p:txBody>
          <a:bodyPr wrap="square" lIns="0" tIns="0" rIns="0" bIns="0" rtlCol="0" anchor="t">
            <a:spAutoFit/>
          </a:bodyPr>
          <a:lstStyle/>
          <a:p>
            <a:pPr algn="l">
              <a:lnSpc>
                <a:spcPts val="7699"/>
              </a:lnSpc>
              <a:spcBef>
                <a:spcPct val="0"/>
              </a:spcBef>
            </a:pPr>
            <a:r>
              <a:rPr lang="en-US" sz="5499" b="1" dirty="0">
                <a:solidFill>
                  <a:srgbClr val="FFFFFF"/>
                </a:solidFill>
                <a:latin typeface="Muli Ultra-Bold"/>
                <a:ea typeface="Muli Ultra-Bold"/>
                <a:cs typeface="Muli Ultra-Bold"/>
                <a:sym typeface="Muli Ultra-Bold"/>
              </a:rPr>
              <a:t>What is Ethics?</a:t>
            </a:r>
          </a:p>
        </p:txBody>
      </p:sp>
      <p:sp>
        <p:nvSpPr>
          <p:cNvPr id="6" name="TextBox 6"/>
          <p:cNvSpPr txBox="1"/>
          <p:nvPr/>
        </p:nvSpPr>
        <p:spPr>
          <a:xfrm>
            <a:off x="6629400" y="4076268"/>
            <a:ext cx="10210800" cy="1855251"/>
          </a:xfrm>
          <a:prstGeom prst="rect">
            <a:avLst/>
          </a:prstGeom>
        </p:spPr>
        <p:txBody>
          <a:bodyPr wrap="square" lIns="0" tIns="0" rIns="0" bIns="0" rtlCol="0" anchor="t">
            <a:spAutoFit/>
          </a:bodyPr>
          <a:lstStyle/>
          <a:p>
            <a:pPr marL="777240" lvl="1" indent="-388620" algn="just">
              <a:lnSpc>
                <a:spcPts val="5039"/>
              </a:lnSpc>
              <a:buFont typeface="Arial"/>
              <a:buChar char="•"/>
            </a:pPr>
            <a:r>
              <a:rPr lang="en-US" sz="3000" spc="71" dirty="0">
                <a:solidFill>
                  <a:srgbClr val="FFFFFF"/>
                </a:solidFill>
                <a:latin typeface="Muli"/>
                <a:ea typeface="Muli"/>
                <a:cs typeface="Muli"/>
                <a:sym typeface="Muli"/>
              </a:rPr>
              <a:t>Ethics deals with ultimate ends of human conduct.</a:t>
            </a:r>
          </a:p>
          <a:p>
            <a:pPr marL="777240" lvl="1" indent="-388620" algn="just">
              <a:lnSpc>
                <a:spcPts val="5039"/>
              </a:lnSpc>
              <a:buFont typeface="Arial"/>
              <a:buChar char="•"/>
            </a:pPr>
            <a:r>
              <a:rPr lang="en-US" sz="3000" spc="71" dirty="0">
                <a:solidFill>
                  <a:srgbClr val="FFFFFF"/>
                </a:solidFill>
                <a:latin typeface="Muli"/>
                <a:ea typeface="Muli"/>
                <a:cs typeface="Muli"/>
                <a:sym typeface="Muli"/>
              </a:rPr>
              <a:t>It seeks for a principle to determine the “true worth” and if the “true worth” is “good”</a:t>
            </a:r>
          </a:p>
        </p:txBody>
      </p:sp>
      <p:sp>
        <p:nvSpPr>
          <p:cNvPr id="7" name="Freeform 7"/>
          <p:cNvSpPr/>
          <p:nvPr/>
        </p:nvSpPr>
        <p:spPr>
          <a:xfrm>
            <a:off x="274166" y="3086100"/>
            <a:ext cx="4826745" cy="4114800"/>
          </a:xfrm>
          <a:custGeom>
            <a:avLst/>
            <a:gdLst/>
            <a:ahLst/>
            <a:cxnLst/>
            <a:rect l="l" t="t" r="r" b="b"/>
            <a:pathLst>
              <a:path w="4826745" h="4114800">
                <a:moveTo>
                  <a:pt x="0" y="0"/>
                </a:moveTo>
                <a:lnTo>
                  <a:pt x="4826745" y="0"/>
                </a:lnTo>
                <a:lnTo>
                  <a:pt x="482674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11">
            <a:extLst>
              <a:ext uri="{FF2B5EF4-FFF2-40B4-BE49-F238E27FC236}">
                <a16:creationId xmlns:a16="http://schemas.microsoft.com/office/drawing/2014/main" id="{4DBA007B-953B-B3D6-B3D5-F782FB8829AD}"/>
              </a:ext>
            </a:extLst>
          </p:cNvPr>
          <p:cNvSpPr/>
          <p:nvPr/>
        </p:nvSpPr>
        <p:spPr>
          <a:xfrm>
            <a:off x="-842538" y="240978"/>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4"/>
            <a:stretch>
              <a:fillRect/>
            </a:stretch>
          </a:blipFill>
        </p:spPr>
        <p:txBody>
          <a:bodyPr/>
          <a:lstStyle/>
          <a:p>
            <a:endParaRPr lang="en-US"/>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sp>
        <p:nvSpPr>
          <p:cNvPr id="2" name="AutoShape 2"/>
          <p:cNvSpPr/>
          <p:nvPr/>
        </p:nvSpPr>
        <p:spPr>
          <a:xfrm>
            <a:off x="-1070441" y="0"/>
            <a:ext cx="6629400" cy="10287000"/>
          </a:xfrm>
          <a:prstGeom prst="rect">
            <a:avLst/>
          </a:prstGeom>
          <a:solidFill>
            <a:srgbClr val="FFFFFF"/>
          </a:solidFill>
        </p:spPr>
        <p:txBody>
          <a:bodyPr/>
          <a:lstStyle/>
          <a:p>
            <a:endParaRPr lang="en-US"/>
          </a:p>
        </p:txBody>
      </p:sp>
      <p:sp>
        <p:nvSpPr>
          <p:cNvPr id="4" name="AutoShape 4"/>
          <p:cNvSpPr/>
          <p:nvPr/>
        </p:nvSpPr>
        <p:spPr>
          <a:xfrm>
            <a:off x="6445518" y="2213897"/>
            <a:ext cx="1073609" cy="34156"/>
          </a:xfrm>
          <a:prstGeom prst="rect">
            <a:avLst/>
          </a:prstGeom>
          <a:solidFill>
            <a:srgbClr val="FFFFFF"/>
          </a:solidFill>
        </p:spPr>
        <p:txBody>
          <a:bodyPr/>
          <a:lstStyle/>
          <a:p>
            <a:endParaRPr lang="en-US"/>
          </a:p>
        </p:txBody>
      </p:sp>
      <p:sp>
        <p:nvSpPr>
          <p:cNvPr id="5" name="TextBox 5"/>
          <p:cNvSpPr txBox="1"/>
          <p:nvPr/>
        </p:nvSpPr>
        <p:spPr>
          <a:xfrm>
            <a:off x="6445518" y="800747"/>
            <a:ext cx="10813782" cy="875334"/>
          </a:xfrm>
          <a:prstGeom prst="rect">
            <a:avLst/>
          </a:prstGeom>
        </p:spPr>
        <p:txBody>
          <a:bodyPr lIns="0" tIns="0" rIns="0" bIns="0" rtlCol="0" anchor="t">
            <a:spAutoFit/>
          </a:bodyPr>
          <a:lstStyle/>
          <a:p>
            <a:pPr algn="l">
              <a:lnSpc>
                <a:spcPts val="7699"/>
              </a:lnSpc>
              <a:spcBef>
                <a:spcPct val="0"/>
              </a:spcBef>
            </a:pPr>
            <a:r>
              <a:rPr lang="en-US" sz="5499" b="1" dirty="0">
                <a:solidFill>
                  <a:srgbClr val="FFFFFF"/>
                </a:solidFill>
                <a:latin typeface="Muli Ultra-Bold"/>
                <a:ea typeface="Muli Ultra-Bold"/>
                <a:cs typeface="Muli Ultra-Bold"/>
                <a:sym typeface="Muli Ultra-Bold"/>
              </a:rPr>
              <a:t>Merriam-Webster’s Dictionary</a:t>
            </a:r>
          </a:p>
        </p:txBody>
      </p:sp>
      <p:sp>
        <p:nvSpPr>
          <p:cNvPr id="6" name="TextBox 6"/>
          <p:cNvSpPr txBox="1"/>
          <p:nvPr/>
        </p:nvSpPr>
        <p:spPr>
          <a:xfrm>
            <a:off x="6445518" y="2552700"/>
            <a:ext cx="10813782" cy="6087179"/>
          </a:xfrm>
          <a:prstGeom prst="rect">
            <a:avLst/>
          </a:prstGeom>
        </p:spPr>
        <p:txBody>
          <a:bodyPr wrap="square" lIns="0" tIns="0" rIns="0" bIns="0" rtlCol="0" anchor="t">
            <a:spAutoFit/>
          </a:bodyPr>
          <a:lstStyle/>
          <a:p>
            <a:pPr marL="777240" lvl="1" indent="-388620" algn="just">
              <a:lnSpc>
                <a:spcPts val="5040"/>
              </a:lnSpc>
              <a:buFont typeface="Arial"/>
              <a:buChar char="•"/>
            </a:pPr>
            <a:r>
              <a:rPr lang="en-US" sz="3600" spc="72" dirty="0">
                <a:solidFill>
                  <a:srgbClr val="FFFFFF"/>
                </a:solidFill>
                <a:latin typeface="Muli"/>
                <a:ea typeface="Muli"/>
                <a:cs typeface="Muli"/>
                <a:sym typeface="Muli"/>
              </a:rPr>
              <a:t>eth-</a:t>
            </a:r>
            <a:r>
              <a:rPr lang="en-US" sz="3600" spc="72" dirty="0" err="1">
                <a:solidFill>
                  <a:srgbClr val="FFFFFF"/>
                </a:solidFill>
                <a:latin typeface="Muli"/>
                <a:ea typeface="Muli"/>
                <a:cs typeface="Muli"/>
                <a:sym typeface="Muli"/>
              </a:rPr>
              <a:t>ics</a:t>
            </a:r>
            <a:endParaRPr lang="en-US" sz="3600" spc="72" dirty="0">
              <a:solidFill>
                <a:srgbClr val="FFFFFF"/>
              </a:solidFill>
              <a:latin typeface="Muli"/>
              <a:ea typeface="Muli"/>
              <a:cs typeface="Muli"/>
              <a:sym typeface="Muli"/>
            </a:endParaRPr>
          </a:p>
          <a:p>
            <a:pPr algn="just">
              <a:lnSpc>
                <a:spcPts val="5040"/>
              </a:lnSpc>
            </a:pPr>
            <a:r>
              <a:rPr lang="en-US" sz="3600" spc="72" dirty="0">
                <a:solidFill>
                  <a:srgbClr val="FFFFFF"/>
                </a:solidFill>
                <a:latin typeface="Muli"/>
                <a:ea typeface="Muli"/>
                <a:cs typeface="Muli"/>
                <a:sym typeface="Muli"/>
              </a:rPr>
              <a:t>\ ‘e-</a:t>
            </a:r>
            <a:r>
              <a:rPr lang="en-US" sz="3600" spc="72" dirty="0" err="1">
                <a:solidFill>
                  <a:srgbClr val="FFFFFF"/>
                </a:solidFill>
                <a:latin typeface="Muli"/>
                <a:ea typeface="Muli"/>
                <a:cs typeface="Muli"/>
                <a:sym typeface="Muli"/>
              </a:rPr>
              <a:t>thiks</a:t>
            </a:r>
            <a:r>
              <a:rPr lang="en-US" sz="3600" spc="72" dirty="0">
                <a:solidFill>
                  <a:srgbClr val="FFFFFF"/>
                </a:solidFill>
                <a:latin typeface="Muli"/>
                <a:ea typeface="Muli"/>
                <a:cs typeface="Muli"/>
                <a:sym typeface="Muli"/>
              </a:rPr>
              <a:t> (noun)</a:t>
            </a:r>
          </a:p>
          <a:p>
            <a:pPr marL="323850" lvl="1" algn="just">
              <a:lnSpc>
                <a:spcPts val="4200"/>
              </a:lnSpc>
            </a:pPr>
            <a:endParaRPr lang="en-US" sz="3600" spc="72" dirty="0">
              <a:solidFill>
                <a:srgbClr val="FFFFFF"/>
              </a:solidFill>
              <a:latin typeface="Muli"/>
              <a:ea typeface="Muli"/>
              <a:cs typeface="Muli"/>
              <a:sym typeface="Muli"/>
            </a:endParaRPr>
          </a:p>
          <a:p>
            <a:pPr marL="781050" lvl="1" indent="-457200" algn="just">
              <a:lnSpc>
                <a:spcPts val="4200"/>
              </a:lnSpc>
              <a:buFont typeface="Arial" panose="020B0604020202020204" pitchFamily="34" charset="0"/>
              <a:buChar char="•"/>
            </a:pPr>
            <a:r>
              <a:rPr lang="en-US" sz="3000" spc="60" dirty="0">
                <a:solidFill>
                  <a:srgbClr val="FFFFFF"/>
                </a:solidFill>
                <a:latin typeface="Muli"/>
                <a:ea typeface="Muli"/>
                <a:cs typeface="Muli"/>
                <a:sym typeface="Muli"/>
              </a:rPr>
              <a:t>Plural in form but singular or plural in construction: the principles of conduct governing an individual or a group</a:t>
            </a:r>
          </a:p>
          <a:p>
            <a:pPr marL="781050" lvl="1" indent="-457200" algn="just">
              <a:lnSpc>
                <a:spcPts val="4200"/>
              </a:lnSpc>
              <a:buFont typeface="Arial" panose="020B0604020202020204" pitchFamily="34" charset="0"/>
              <a:buChar char="•"/>
            </a:pPr>
            <a:r>
              <a:rPr lang="en-US" sz="3000" spc="60" dirty="0">
                <a:solidFill>
                  <a:srgbClr val="FFFFFF"/>
                </a:solidFill>
                <a:latin typeface="Muli"/>
                <a:ea typeface="Muli"/>
                <a:cs typeface="Muli"/>
                <a:sym typeface="Muli"/>
              </a:rPr>
              <a:t>Plural: a set of moral issues or aspects (such as rightness)</a:t>
            </a:r>
          </a:p>
          <a:p>
            <a:pPr marL="781050" lvl="1" indent="-457200" algn="just">
              <a:lnSpc>
                <a:spcPts val="4200"/>
              </a:lnSpc>
              <a:buFont typeface="Arial" panose="020B0604020202020204" pitchFamily="34" charset="0"/>
              <a:buChar char="•"/>
            </a:pPr>
            <a:r>
              <a:rPr lang="en-US" sz="3000" spc="60" dirty="0">
                <a:solidFill>
                  <a:srgbClr val="FFFFFF"/>
                </a:solidFill>
                <a:latin typeface="Muli"/>
                <a:ea typeface="Muli"/>
                <a:cs typeface="Muli"/>
                <a:sym typeface="Muli"/>
              </a:rPr>
              <a:t>Plural in form but singular or plural in construction: the discipline dealing with what is good and bad and with moral duty and obligation</a:t>
            </a:r>
          </a:p>
        </p:txBody>
      </p:sp>
      <p:sp>
        <p:nvSpPr>
          <p:cNvPr id="7" name="Freeform 7"/>
          <p:cNvSpPr/>
          <p:nvPr/>
        </p:nvSpPr>
        <p:spPr>
          <a:xfrm>
            <a:off x="274166" y="3086100"/>
            <a:ext cx="4826745" cy="4114800"/>
          </a:xfrm>
          <a:custGeom>
            <a:avLst/>
            <a:gdLst/>
            <a:ahLst/>
            <a:cxnLst/>
            <a:rect l="l" t="t" r="r" b="b"/>
            <a:pathLst>
              <a:path w="4826745" h="4114800">
                <a:moveTo>
                  <a:pt x="0" y="0"/>
                </a:moveTo>
                <a:lnTo>
                  <a:pt x="4826745" y="0"/>
                </a:lnTo>
                <a:lnTo>
                  <a:pt x="482674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11">
            <a:extLst>
              <a:ext uri="{FF2B5EF4-FFF2-40B4-BE49-F238E27FC236}">
                <a16:creationId xmlns:a16="http://schemas.microsoft.com/office/drawing/2014/main" id="{2A9183C7-BC67-7A9E-2BEA-FAFC6BF058CA}"/>
              </a:ext>
            </a:extLst>
          </p:cNvPr>
          <p:cNvSpPr/>
          <p:nvPr/>
        </p:nvSpPr>
        <p:spPr>
          <a:xfrm>
            <a:off x="-842538" y="240978"/>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sp>
        <p:nvSpPr>
          <p:cNvPr id="2" name="TextBox 2"/>
          <p:cNvSpPr txBox="1"/>
          <p:nvPr/>
        </p:nvSpPr>
        <p:spPr>
          <a:xfrm>
            <a:off x="1028700" y="2327120"/>
            <a:ext cx="16230600" cy="5632760"/>
          </a:xfrm>
          <a:prstGeom prst="rect">
            <a:avLst/>
          </a:prstGeom>
        </p:spPr>
        <p:txBody>
          <a:bodyPr lIns="0" tIns="0" rIns="0" bIns="0" rtlCol="0" anchor="t">
            <a:spAutoFit/>
          </a:bodyPr>
          <a:lstStyle/>
          <a:p>
            <a:pPr marL="259081" lvl="1" algn="just">
              <a:lnSpc>
                <a:spcPts val="3360"/>
              </a:lnSpc>
            </a:pPr>
            <a:r>
              <a:rPr lang="en-US" sz="2400" spc="48" dirty="0">
                <a:solidFill>
                  <a:srgbClr val="FFFFFF"/>
                </a:solidFill>
                <a:latin typeface="Muli"/>
                <a:ea typeface="Muli"/>
                <a:cs typeface="Muli"/>
                <a:sym typeface="Muli"/>
              </a:rPr>
              <a:t>The analysis of expert opinions highlights the crucial interplay between ethics and corporate governance, emphasizing that ethical principles should underpin governance practices. Experts argue that corporate governance is more than compliance with rules; it requires a moral foundation to be effective. They identify three (3) main themes regarding ethics in governance: </a:t>
            </a:r>
          </a:p>
          <a:p>
            <a:pPr marL="259081" lvl="1" algn="just">
              <a:lnSpc>
                <a:spcPts val="3360"/>
              </a:lnSpc>
            </a:pPr>
            <a:endParaRPr lang="en-US" sz="2400" b="1" spc="48" dirty="0">
              <a:solidFill>
                <a:srgbClr val="FFFFFF"/>
              </a:solidFill>
              <a:latin typeface="Muli"/>
              <a:ea typeface="Muli"/>
              <a:cs typeface="Muli"/>
              <a:sym typeface="Muli"/>
            </a:endParaRPr>
          </a:p>
          <a:p>
            <a:pPr marL="259081" lvl="1" algn="just">
              <a:lnSpc>
                <a:spcPts val="3360"/>
              </a:lnSpc>
            </a:pPr>
            <a:r>
              <a:rPr lang="en-US" sz="2400" b="1" spc="48" dirty="0">
                <a:solidFill>
                  <a:srgbClr val="FFFFFF"/>
                </a:solidFill>
                <a:latin typeface="Muli"/>
                <a:ea typeface="Muli"/>
                <a:cs typeface="Muli"/>
                <a:sym typeface="Muli"/>
              </a:rPr>
              <a:t>Corporate Governance as a Code of Ethics</a:t>
            </a:r>
            <a:r>
              <a:rPr lang="en-US" sz="2400" spc="48" dirty="0">
                <a:solidFill>
                  <a:srgbClr val="FFFFFF"/>
                </a:solidFill>
                <a:latin typeface="Muli"/>
                <a:ea typeface="Muli"/>
                <a:cs typeface="Muli"/>
                <a:sym typeface="Muli"/>
              </a:rPr>
              <a:t>, suggesting governance frameworks like the Malaysian Code on Corporate Governance (MCCG) serve as ethical guidelines;</a:t>
            </a:r>
          </a:p>
          <a:p>
            <a:pPr marL="259081" lvl="1" algn="just">
              <a:lnSpc>
                <a:spcPts val="3360"/>
              </a:lnSpc>
            </a:pPr>
            <a:endParaRPr lang="en-US" sz="2400" spc="48" dirty="0">
              <a:solidFill>
                <a:srgbClr val="FFFFFF"/>
              </a:solidFill>
              <a:latin typeface="Muli"/>
              <a:ea typeface="Muli"/>
              <a:cs typeface="Muli"/>
              <a:sym typeface="Muli"/>
            </a:endParaRPr>
          </a:p>
          <a:p>
            <a:pPr marL="259081" lvl="1" algn="just">
              <a:lnSpc>
                <a:spcPts val="3360"/>
              </a:lnSpc>
            </a:pPr>
            <a:r>
              <a:rPr lang="en-US" sz="2400" b="1" spc="48" dirty="0">
                <a:solidFill>
                  <a:srgbClr val="FFFFFF"/>
                </a:solidFill>
                <a:latin typeface="Muli"/>
                <a:ea typeface="Muli"/>
                <a:cs typeface="Muli"/>
                <a:sym typeface="Muli"/>
              </a:rPr>
              <a:t>Ethical Inclusivity</a:t>
            </a:r>
            <a:r>
              <a:rPr lang="en-US" sz="2400" spc="48" dirty="0">
                <a:solidFill>
                  <a:srgbClr val="FFFFFF"/>
                </a:solidFill>
                <a:latin typeface="Muli"/>
                <a:ea typeface="Muli"/>
                <a:cs typeface="Muli"/>
                <a:sym typeface="Muli"/>
              </a:rPr>
              <a:t>, which posits that ethics should be inherently integrated into governance structures, influencing behavior and accountability; and </a:t>
            </a:r>
          </a:p>
          <a:p>
            <a:pPr marL="259081" lvl="1" algn="just">
              <a:lnSpc>
                <a:spcPts val="3360"/>
              </a:lnSpc>
            </a:pPr>
            <a:endParaRPr lang="en-US" sz="2400" spc="48" dirty="0">
              <a:solidFill>
                <a:srgbClr val="FFFFFF"/>
              </a:solidFill>
              <a:latin typeface="Muli"/>
              <a:ea typeface="Muli"/>
              <a:cs typeface="Muli"/>
              <a:sym typeface="Muli"/>
            </a:endParaRPr>
          </a:p>
          <a:p>
            <a:pPr marL="259081" lvl="1" algn="just">
              <a:lnSpc>
                <a:spcPts val="3360"/>
              </a:lnSpc>
            </a:pPr>
            <a:r>
              <a:rPr lang="en-US" sz="2400" b="1" spc="48" dirty="0">
                <a:solidFill>
                  <a:srgbClr val="FFFFFF"/>
                </a:solidFill>
                <a:latin typeface="Muli"/>
                <a:ea typeface="Muli"/>
                <a:cs typeface="Muli"/>
                <a:sym typeface="Muli"/>
              </a:rPr>
              <a:t>Ethics as an Affiliation</a:t>
            </a:r>
            <a:r>
              <a:rPr lang="en-US" sz="2400" spc="48" dirty="0">
                <a:solidFill>
                  <a:srgbClr val="FFFFFF"/>
                </a:solidFill>
                <a:latin typeface="Muli"/>
                <a:ea typeface="Muli"/>
                <a:cs typeface="Muli"/>
                <a:sym typeface="Muli"/>
              </a:rPr>
              <a:t>, where ethics is seen as a personal obligation of individuals within the governance system, guiding decisions beyond mere compliance. </a:t>
            </a:r>
          </a:p>
        </p:txBody>
      </p:sp>
      <p:sp>
        <p:nvSpPr>
          <p:cNvPr id="3" name="TextBox 3"/>
          <p:cNvSpPr txBox="1"/>
          <p:nvPr/>
        </p:nvSpPr>
        <p:spPr>
          <a:xfrm>
            <a:off x="1028700" y="1028700"/>
            <a:ext cx="16230600" cy="828675"/>
          </a:xfrm>
          <a:prstGeom prst="rect">
            <a:avLst/>
          </a:prstGeom>
        </p:spPr>
        <p:txBody>
          <a:bodyPr lIns="0" tIns="0" rIns="0" bIns="0" rtlCol="0" anchor="t">
            <a:spAutoFit/>
          </a:bodyPr>
          <a:lstStyle/>
          <a:p>
            <a:pPr algn="ctr">
              <a:lnSpc>
                <a:spcPts val="6599"/>
              </a:lnSpc>
            </a:pPr>
            <a:r>
              <a:rPr lang="en-US" sz="5499" b="1" dirty="0">
                <a:solidFill>
                  <a:srgbClr val="FFFFFF"/>
                </a:solidFill>
                <a:latin typeface="Muli Bold"/>
                <a:ea typeface="Muli Bold"/>
                <a:cs typeface="Muli Bold"/>
                <a:sym typeface="Muli Bold"/>
              </a:rPr>
              <a:t>Interplay of Ethics &amp; Corporate Governance</a:t>
            </a:r>
          </a:p>
        </p:txBody>
      </p:sp>
      <p:sp>
        <p:nvSpPr>
          <p:cNvPr id="4" name="Freeform 11">
            <a:extLst>
              <a:ext uri="{FF2B5EF4-FFF2-40B4-BE49-F238E27FC236}">
                <a16:creationId xmlns:a16="http://schemas.microsoft.com/office/drawing/2014/main" id="{AFBFC0FD-AACB-0115-4183-D0FF53DBBC4D}"/>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a:extLst>
            <a:ext uri="{FF2B5EF4-FFF2-40B4-BE49-F238E27FC236}">
              <a16:creationId xmlns:a16="http://schemas.microsoft.com/office/drawing/2014/main" id="{F3BD3BE2-C996-564F-87C3-3166465273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00FA55-4996-1EC0-4228-56E56786CB3B}"/>
              </a:ext>
            </a:extLst>
          </p:cNvPr>
          <p:cNvSpPr txBox="1"/>
          <p:nvPr/>
        </p:nvSpPr>
        <p:spPr>
          <a:xfrm>
            <a:off x="1028700" y="2327120"/>
            <a:ext cx="16230600" cy="4324710"/>
          </a:xfrm>
          <a:prstGeom prst="rect">
            <a:avLst/>
          </a:prstGeom>
        </p:spPr>
        <p:txBody>
          <a:bodyPr lIns="0" tIns="0" rIns="0" bIns="0" rtlCol="0" anchor="t">
            <a:spAutoFit/>
          </a:bodyPr>
          <a:lstStyle/>
          <a:p>
            <a:pPr marL="716281" lvl="1" indent="-457200" algn="just">
              <a:lnSpc>
                <a:spcPts val="3360"/>
              </a:lnSpc>
              <a:buAutoNum type="arabicPeriod"/>
            </a:pPr>
            <a:r>
              <a:rPr lang="en-US" sz="2400" spc="48" dirty="0">
                <a:solidFill>
                  <a:srgbClr val="FFFFFF"/>
                </a:solidFill>
                <a:latin typeface="Muli"/>
                <a:ea typeface="Muli"/>
                <a:cs typeface="Muli"/>
                <a:sym typeface="Muli"/>
              </a:rPr>
              <a:t>Integrity </a:t>
            </a:r>
          </a:p>
          <a:p>
            <a:pPr marL="716281" lvl="1" indent="-457200" algn="just">
              <a:lnSpc>
                <a:spcPts val="3360"/>
              </a:lnSpc>
              <a:buAutoNum type="arabicPeriod"/>
            </a:pPr>
            <a:r>
              <a:rPr lang="en-US" sz="2400" spc="48" dirty="0">
                <a:solidFill>
                  <a:srgbClr val="FFFFFF"/>
                </a:solidFill>
                <a:latin typeface="Muli"/>
                <a:ea typeface="Muli"/>
                <a:cs typeface="Muli"/>
                <a:sym typeface="Muli"/>
              </a:rPr>
              <a:t>Transparency</a:t>
            </a:r>
          </a:p>
          <a:p>
            <a:pPr marL="716281" lvl="1" indent="-457200" algn="just">
              <a:lnSpc>
                <a:spcPts val="3360"/>
              </a:lnSpc>
              <a:buAutoNum type="arabicPeriod"/>
            </a:pPr>
            <a:r>
              <a:rPr lang="en-US" sz="2400" spc="48" dirty="0">
                <a:solidFill>
                  <a:srgbClr val="FFFFFF"/>
                </a:solidFill>
                <a:latin typeface="Muli"/>
                <a:ea typeface="Muli"/>
                <a:cs typeface="Muli"/>
                <a:sym typeface="Muli"/>
              </a:rPr>
              <a:t> Putting Client’s Interests First</a:t>
            </a:r>
          </a:p>
          <a:p>
            <a:pPr marL="716281" lvl="1" indent="-457200" algn="just">
              <a:lnSpc>
                <a:spcPts val="3360"/>
              </a:lnSpc>
              <a:buAutoNum type="arabicPeriod"/>
            </a:pPr>
            <a:r>
              <a:rPr lang="en-US" sz="2400" spc="48" dirty="0">
                <a:solidFill>
                  <a:srgbClr val="FFFFFF"/>
                </a:solidFill>
                <a:latin typeface="Muli"/>
                <a:ea typeface="Muli"/>
                <a:cs typeface="Muli"/>
                <a:sym typeface="Muli"/>
              </a:rPr>
              <a:t>Making Code of Ethics Available to Clients</a:t>
            </a:r>
          </a:p>
          <a:p>
            <a:pPr marL="716281" lvl="1" indent="-457200" algn="just">
              <a:lnSpc>
                <a:spcPts val="3360"/>
              </a:lnSpc>
              <a:buAutoNum type="arabicPeriod"/>
            </a:pPr>
            <a:r>
              <a:rPr lang="en-US" sz="2400" spc="48" dirty="0">
                <a:solidFill>
                  <a:srgbClr val="FFFFFF"/>
                </a:solidFill>
                <a:latin typeface="Muli"/>
                <a:ea typeface="Muli"/>
                <a:cs typeface="Muli"/>
                <a:sym typeface="Muli"/>
              </a:rPr>
              <a:t>Continuing Professional Development</a:t>
            </a:r>
          </a:p>
          <a:p>
            <a:pPr marL="716281" lvl="1" indent="-457200" algn="just">
              <a:lnSpc>
                <a:spcPts val="3360"/>
              </a:lnSpc>
              <a:buAutoNum type="arabicPeriod"/>
            </a:pPr>
            <a:r>
              <a:rPr lang="en-US" sz="2400" spc="48" dirty="0">
                <a:solidFill>
                  <a:srgbClr val="FFFFFF"/>
                </a:solidFill>
                <a:latin typeface="Muli"/>
                <a:ea typeface="Muli"/>
                <a:cs typeface="Muli"/>
                <a:sym typeface="Muli"/>
              </a:rPr>
              <a:t>Confidentiality</a:t>
            </a:r>
          </a:p>
          <a:p>
            <a:pPr marL="716281" lvl="1" indent="-457200" algn="just">
              <a:lnSpc>
                <a:spcPts val="3360"/>
              </a:lnSpc>
              <a:buAutoNum type="arabicPeriod"/>
            </a:pPr>
            <a:r>
              <a:rPr lang="en-US" sz="2400" spc="48" dirty="0">
                <a:solidFill>
                  <a:srgbClr val="FFFFFF"/>
                </a:solidFill>
                <a:latin typeface="Muli"/>
                <a:ea typeface="Muli"/>
                <a:cs typeface="Muli"/>
                <a:sym typeface="Muli"/>
              </a:rPr>
              <a:t>Professionalism</a:t>
            </a:r>
          </a:p>
          <a:p>
            <a:pPr marL="716281" lvl="1" indent="-457200" algn="just">
              <a:lnSpc>
                <a:spcPts val="3360"/>
              </a:lnSpc>
              <a:buAutoNum type="arabicPeriod"/>
            </a:pPr>
            <a:r>
              <a:rPr lang="en-US" sz="2400" spc="48" dirty="0">
                <a:solidFill>
                  <a:srgbClr val="FFFFFF"/>
                </a:solidFill>
                <a:latin typeface="Muli"/>
                <a:ea typeface="Muli"/>
                <a:cs typeface="Muli"/>
                <a:sym typeface="Muli"/>
              </a:rPr>
              <a:t>Diligence</a:t>
            </a:r>
          </a:p>
          <a:p>
            <a:pPr marL="716281" lvl="1" indent="-457200" algn="just">
              <a:lnSpc>
                <a:spcPts val="3360"/>
              </a:lnSpc>
              <a:buAutoNum type="arabicPeriod"/>
            </a:pPr>
            <a:r>
              <a:rPr lang="en-US" sz="2400" spc="48" dirty="0">
                <a:solidFill>
                  <a:srgbClr val="FFFFFF"/>
                </a:solidFill>
                <a:latin typeface="Muli"/>
                <a:ea typeface="Muli"/>
                <a:cs typeface="Muli"/>
                <a:sym typeface="Muli"/>
              </a:rPr>
              <a:t>Professional Undertakings</a:t>
            </a:r>
          </a:p>
          <a:p>
            <a:pPr marL="716281" lvl="1" indent="-457200" algn="just">
              <a:lnSpc>
                <a:spcPts val="3360"/>
              </a:lnSpc>
              <a:buAutoNum type="arabicPeriod"/>
            </a:pPr>
            <a:r>
              <a:rPr lang="en-US" sz="2400" spc="48" dirty="0">
                <a:solidFill>
                  <a:srgbClr val="FFFFFF"/>
                </a:solidFill>
                <a:latin typeface="Muli"/>
                <a:ea typeface="Muli"/>
                <a:cs typeface="Muli"/>
                <a:sym typeface="Muli"/>
              </a:rPr>
              <a:t> (Declaration of) Charges, Fees and Costs</a:t>
            </a:r>
          </a:p>
        </p:txBody>
      </p:sp>
      <p:sp>
        <p:nvSpPr>
          <p:cNvPr id="3" name="TextBox 3">
            <a:extLst>
              <a:ext uri="{FF2B5EF4-FFF2-40B4-BE49-F238E27FC236}">
                <a16:creationId xmlns:a16="http://schemas.microsoft.com/office/drawing/2014/main" id="{7AB3CAB8-8868-F88B-856B-9680EE9B9D4C}"/>
              </a:ext>
            </a:extLst>
          </p:cNvPr>
          <p:cNvSpPr txBox="1"/>
          <p:nvPr/>
        </p:nvSpPr>
        <p:spPr>
          <a:xfrm>
            <a:off x="1028700" y="1028700"/>
            <a:ext cx="16230600" cy="828675"/>
          </a:xfrm>
          <a:prstGeom prst="rect">
            <a:avLst/>
          </a:prstGeom>
        </p:spPr>
        <p:txBody>
          <a:bodyPr lIns="0" tIns="0" rIns="0" bIns="0" rtlCol="0" anchor="t">
            <a:spAutoFit/>
          </a:bodyPr>
          <a:lstStyle/>
          <a:p>
            <a:pPr algn="ctr">
              <a:lnSpc>
                <a:spcPts val="6599"/>
              </a:lnSpc>
            </a:pPr>
            <a:r>
              <a:rPr lang="en-US" sz="5499" b="1" dirty="0">
                <a:solidFill>
                  <a:srgbClr val="FFFFFF"/>
                </a:solidFill>
                <a:latin typeface="Muli Bold"/>
                <a:ea typeface="Muli Bold"/>
                <a:cs typeface="Muli Bold"/>
                <a:sym typeface="Muli Bold"/>
              </a:rPr>
              <a:t>MFPC CODE OF ETHICS</a:t>
            </a:r>
          </a:p>
        </p:txBody>
      </p:sp>
      <p:sp>
        <p:nvSpPr>
          <p:cNvPr id="4" name="Freeform 11">
            <a:extLst>
              <a:ext uri="{FF2B5EF4-FFF2-40B4-BE49-F238E27FC236}">
                <a16:creationId xmlns:a16="http://schemas.microsoft.com/office/drawing/2014/main" id="{8C711610-B502-CF54-32F0-7F31F9856E19}"/>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2C73A97-4F18-2C81-4EC4-67050784E0C7}"/>
              </a:ext>
            </a:extLst>
          </p:cNvPr>
          <p:cNvSpPr txBox="1"/>
          <p:nvPr/>
        </p:nvSpPr>
        <p:spPr>
          <a:xfrm>
            <a:off x="1905000" y="7277100"/>
            <a:ext cx="14173200" cy="1742080"/>
          </a:xfrm>
          <a:prstGeom prst="rect">
            <a:avLst/>
          </a:prstGeom>
          <a:noFill/>
        </p:spPr>
        <p:txBody>
          <a:bodyPr wrap="square">
            <a:spAutoFit/>
          </a:bodyPr>
          <a:lstStyle/>
          <a:p>
            <a:pPr algn="ctr">
              <a:lnSpc>
                <a:spcPts val="6599"/>
              </a:lnSpc>
            </a:pPr>
            <a:r>
              <a:rPr lang="en-US" sz="5499" b="1" dirty="0">
                <a:solidFill>
                  <a:srgbClr val="FFFFFF"/>
                </a:solidFill>
                <a:latin typeface="Muli Bold"/>
                <a:sym typeface="Muli Bold"/>
              </a:rPr>
              <a:t>See also: MFPC PRACTICE STANDARD &amp; </a:t>
            </a:r>
          </a:p>
          <a:p>
            <a:pPr algn="ctr">
              <a:lnSpc>
                <a:spcPts val="6599"/>
              </a:lnSpc>
            </a:pPr>
            <a:r>
              <a:rPr lang="en-US" sz="5499" b="1" dirty="0">
                <a:solidFill>
                  <a:srgbClr val="FFFFFF"/>
                </a:solidFill>
                <a:latin typeface="Muli Bold"/>
                <a:sym typeface="Muli Bold"/>
              </a:rPr>
              <a:t>MFPC DISCIPLINARY PROCEEDINGS</a:t>
            </a:r>
          </a:p>
        </p:txBody>
      </p:sp>
    </p:spTree>
    <p:extLst>
      <p:ext uri="{BB962C8B-B14F-4D97-AF65-F5344CB8AC3E}">
        <p14:creationId xmlns:p14="http://schemas.microsoft.com/office/powerpoint/2010/main" val="7030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FFFFF"/>
          </a:solidFill>
        </p:spPr>
        <p:txBody>
          <a:bodyPr/>
          <a:lstStyle/>
          <a:p>
            <a:endParaRPr lang="en-US"/>
          </a:p>
        </p:txBody>
      </p:sp>
      <p:sp>
        <p:nvSpPr>
          <p:cNvPr id="3" name="TextBox 3"/>
          <p:cNvSpPr txBox="1"/>
          <p:nvPr/>
        </p:nvSpPr>
        <p:spPr>
          <a:xfrm>
            <a:off x="1028700" y="3540168"/>
            <a:ext cx="7585818" cy="5934075"/>
          </a:xfrm>
          <a:prstGeom prst="rect">
            <a:avLst/>
          </a:prstGeom>
        </p:spPr>
        <p:txBody>
          <a:bodyPr lIns="0" tIns="0" rIns="0" bIns="0" rtlCol="0" anchor="t">
            <a:spAutoFit/>
          </a:bodyPr>
          <a:lstStyle/>
          <a:p>
            <a:pPr algn="just">
              <a:lnSpc>
                <a:spcPts val="2999"/>
              </a:lnSpc>
            </a:pPr>
            <a:r>
              <a:rPr lang="en-US" sz="2499" dirty="0">
                <a:solidFill>
                  <a:srgbClr val="1E4844"/>
                </a:solidFill>
                <a:latin typeface="Muli"/>
                <a:ea typeface="Muli"/>
                <a:cs typeface="Muli"/>
                <a:sym typeface="Muli"/>
              </a:rPr>
              <a:t>By establishing clear policies, codes of conduct, and accountability measures, it sets the tone for integrity and transparency throughout the organization. This framework not only ensures adherence to legal standards but also fosters a culture of ethical decision-making, thereby safeguarding stakeholder interests. </a:t>
            </a:r>
          </a:p>
          <a:p>
            <a:pPr algn="just">
              <a:lnSpc>
                <a:spcPts val="2999"/>
              </a:lnSpc>
            </a:pPr>
            <a:endParaRPr lang="en-US" sz="2499" dirty="0">
              <a:solidFill>
                <a:srgbClr val="1E4844"/>
              </a:solidFill>
              <a:latin typeface="Muli"/>
              <a:ea typeface="Muli"/>
              <a:cs typeface="Muli"/>
              <a:sym typeface="Muli"/>
            </a:endParaRPr>
          </a:p>
          <a:p>
            <a:pPr algn="just">
              <a:lnSpc>
                <a:spcPts val="2999"/>
              </a:lnSpc>
            </a:pPr>
            <a:r>
              <a:rPr lang="en-US" sz="2499" dirty="0">
                <a:solidFill>
                  <a:srgbClr val="1E4844"/>
                </a:solidFill>
                <a:latin typeface="Muli"/>
                <a:ea typeface="Muli"/>
                <a:cs typeface="Muli"/>
                <a:sym typeface="Muli"/>
              </a:rPr>
              <a:t>With effective governance mechanisms, such as ethical training and regular audits, companies can promote trust and credibility while positioning themselves for long-term sustainability. Ultimately, corporate governance is essential for embedding ethical values into the corporate culture, ensuring that ethical conduct is prioritized and upheld at all levels</a:t>
            </a:r>
          </a:p>
        </p:txBody>
      </p:sp>
      <p:sp>
        <p:nvSpPr>
          <p:cNvPr id="4" name="TextBox 4"/>
          <p:cNvSpPr txBox="1"/>
          <p:nvPr/>
        </p:nvSpPr>
        <p:spPr>
          <a:xfrm>
            <a:off x="10172701" y="1714500"/>
            <a:ext cx="7086599" cy="6001643"/>
          </a:xfrm>
          <a:prstGeom prst="rect">
            <a:avLst/>
          </a:prstGeom>
        </p:spPr>
        <p:txBody>
          <a:bodyPr wrap="square" lIns="0" tIns="0" rIns="0" bIns="0" rtlCol="0" anchor="t">
            <a:spAutoFit/>
          </a:bodyPr>
          <a:lstStyle/>
          <a:p>
            <a:pPr algn="just">
              <a:lnSpc>
                <a:spcPts val="3600"/>
              </a:lnSpc>
            </a:pPr>
            <a:r>
              <a:rPr lang="en-US" sz="3000" dirty="0">
                <a:solidFill>
                  <a:srgbClr val="FFFFFF"/>
                </a:solidFill>
                <a:latin typeface="Muli"/>
                <a:ea typeface="Muli"/>
                <a:cs typeface="Muli"/>
                <a:sym typeface="Muli"/>
              </a:rPr>
              <a:t>The role of corporate governance in ensuring ethical conduct are as follows:</a:t>
            </a:r>
          </a:p>
          <a:p>
            <a:pPr algn="just">
              <a:lnSpc>
                <a:spcPts val="3600"/>
              </a:lnSpc>
            </a:pPr>
            <a:endParaRPr lang="en-US" sz="3000" dirty="0">
              <a:solidFill>
                <a:srgbClr val="FFFFFF"/>
              </a:solidFill>
              <a:latin typeface="Muli"/>
              <a:ea typeface="Muli"/>
              <a:cs typeface="Muli"/>
              <a:sym typeface="Muli"/>
            </a:endParaRP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Upholding ethical standards</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Ensuring compliance with regulations</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Safeguarding stakeholders’ interests</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Fostering long-term sustainability</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Setting the tone from the top management</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Establishing codes of conduct</a:t>
            </a:r>
          </a:p>
          <a:p>
            <a:pPr marL="457200" indent="-457200" algn="just">
              <a:lnSpc>
                <a:spcPts val="3600"/>
              </a:lnSpc>
              <a:buFont typeface="Arial" panose="020B0604020202020204" pitchFamily="34" charset="0"/>
              <a:buChar char="•"/>
            </a:pPr>
            <a:r>
              <a:rPr lang="en-US" sz="3000" dirty="0">
                <a:solidFill>
                  <a:srgbClr val="FFFFFF"/>
                </a:solidFill>
                <a:latin typeface="Muli"/>
                <a:ea typeface="Muli"/>
                <a:cs typeface="Muli"/>
                <a:sym typeface="Muli"/>
              </a:rPr>
              <a:t>Enforcing accountability and consequences</a:t>
            </a:r>
          </a:p>
          <a:p>
            <a:pPr algn="just">
              <a:lnSpc>
                <a:spcPts val="3600"/>
              </a:lnSpc>
            </a:pPr>
            <a:endParaRPr lang="en-US" sz="3000" dirty="0">
              <a:solidFill>
                <a:srgbClr val="FFFFFF"/>
              </a:solidFill>
              <a:latin typeface="Muli"/>
              <a:ea typeface="Muli"/>
              <a:cs typeface="Muli"/>
              <a:sym typeface="Muli"/>
            </a:endParaRPr>
          </a:p>
        </p:txBody>
      </p:sp>
      <p:sp>
        <p:nvSpPr>
          <p:cNvPr id="5" name="TextBox 5"/>
          <p:cNvSpPr txBox="1"/>
          <p:nvPr/>
        </p:nvSpPr>
        <p:spPr>
          <a:xfrm>
            <a:off x="1028700" y="757781"/>
            <a:ext cx="7585818" cy="2486025"/>
          </a:xfrm>
          <a:prstGeom prst="rect">
            <a:avLst/>
          </a:prstGeom>
        </p:spPr>
        <p:txBody>
          <a:bodyPr lIns="0" tIns="0" rIns="0" bIns="0" rtlCol="0" anchor="t">
            <a:spAutoFit/>
          </a:bodyPr>
          <a:lstStyle/>
          <a:p>
            <a:pPr algn="l">
              <a:lnSpc>
                <a:spcPts val="6599"/>
              </a:lnSpc>
            </a:pPr>
            <a:r>
              <a:rPr lang="en-US" sz="5499" b="1" dirty="0">
                <a:solidFill>
                  <a:srgbClr val="023034"/>
                </a:solidFill>
                <a:latin typeface="Muli Bold"/>
                <a:ea typeface="Muli Bold"/>
                <a:cs typeface="Muli Bold"/>
                <a:sym typeface="Muli Bold"/>
              </a:rPr>
              <a:t>Corporate Governance being the Compass to Ethical Behavior</a:t>
            </a:r>
          </a:p>
        </p:txBody>
      </p:sp>
      <p:sp>
        <p:nvSpPr>
          <p:cNvPr id="6" name="Freeform 11">
            <a:extLst>
              <a:ext uri="{FF2B5EF4-FFF2-40B4-BE49-F238E27FC236}">
                <a16:creationId xmlns:a16="http://schemas.microsoft.com/office/drawing/2014/main" id="{66B4A70A-CCBB-F59A-7F4D-3A8F2E7F7442}"/>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4844"/>
        </a:solidFill>
        <a:effectLst/>
      </p:bgPr>
    </p:bg>
    <p:spTree>
      <p:nvGrpSpPr>
        <p:cNvPr id="1" name=""/>
        <p:cNvGrpSpPr/>
        <p:nvPr/>
      </p:nvGrpSpPr>
      <p:grpSpPr>
        <a:xfrm>
          <a:off x="0" y="0"/>
          <a:ext cx="0" cy="0"/>
          <a:chOff x="0" y="0"/>
          <a:chExt cx="0" cy="0"/>
        </a:xfrm>
      </p:grpSpPr>
      <p:pic>
        <p:nvPicPr>
          <p:cNvPr id="1026" name="Picture 2" descr="Malaysian Code on Corporate Governance (MCCG) | PDF">
            <a:extLst>
              <a:ext uri="{FF2B5EF4-FFF2-40B4-BE49-F238E27FC236}">
                <a16:creationId xmlns:a16="http://schemas.microsoft.com/office/drawing/2014/main" id="{17AECCBB-8F58-DC11-1454-BD5A845E0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46250"/>
            <a:ext cx="5080000" cy="679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9D66BB-1A8E-0E05-310E-F4B62B21A0F5}"/>
              </a:ext>
            </a:extLst>
          </p:cNvPr>
          <p:cNvSpPr txBox="1"/>
          <p:nvPr/>
        </p:nvSpPr>
        <p:spPr>
          <a:xfrm>
            <a:off x="7814892" y="1409700"/>
            <a:ext cx="9148859" cy="1649747"/>
          </a:xfrm>
          <a:prstGeom prst="rect">
            <a:avLst/>
          </a:prstGeom>
        </p:spPr>
        <p:txBody>
          <a:bodyPr wrap="square" lIns="0" tIns="0" rIns="0" bIns="0" rtlCol="0" anchor="t">
            <a:spAutoFit/>
          </a:bodyPr>
          <a:lstStyle/>
          <a:p>
            <a:pPr algn="l">
              <a:lnSpc>
                <a:spcPts val="6599"/>
              </a:lnSpc>
            </a:pPr>
            <a:r>
              <a:rPr lang="en-US" sz="5499" b="1" dirty="0">
                <a:solidFill>
                  <a:schemeClr val="bg1"/>
                </a:solidFill>
                <a:latin typeface="Muli Bold"/>
                <a:ea typeface="Muli Bold"/>
                <a:cs typeface="Muli Bold"/>
                <a:sym typeface="Muli Bold"/>
              </a:rPr>
              <a:t>Definition of Corporate Governance</a:t>
            </a:r>
          </a:p>
        </p:txBody>
      </p:sp>
      <p:sp>
        <p:nvSpPr>
          <p:cNvPr id="7" name="TextBox 7">
            <a:extLst>
              <a:ext uri="{FF2B5EF4-FFF2-40B4-BE49-F238E27FC236}">
                <a16:creationId xmlns:a16="http://schemas.microsoft.com/office/drawing/2014/main" id="{1F0DC2B2-88C4-9DBA-7650-0161F0F447C4}"/>
              </a:ext>
            </a:extLst>
          </p:cNvPr>
          <p:cNvSpPr txBox="1"/>
          <p:nvPr/>
        </p:nvSpPr>
        <p:spPr>
          <a:xfrm>
            <a:off x="7779722" y="3665902"/>
            <a:ext cx="8908077" cy="3891771"/>
          </a:xfrm>
          <a:prstGeom prst="rect">
            <a:avLst/>
          </a:prstGeom>
        </p:spPr>
        <p:txBody>
          <a:bodyPr wrap="square" lIns="0" tIns="0" rIns="0" bIns="0" rtlCol="0" anchor="t">
            <a:spAutoFit/>
          </a:bodyPr>
          <a:lstStyle/>
          <a:p>
            <a:pPr algn="just">
              <a:lnSpc>
                <a:spcPts val="3359"/>
              </a:lnSpc>
            </a:pPr>
            <a:r>
              <a:rPr lang="en-US" sz="2500" b="1" spc="48" dirty="0">
                <a:solidFill>
                  <a:schemeClr val="bg1"/>
                </a:solidFill>
                <a:latin typeface="Muli"/>
                <a:ea typeface="Muli"/>
                <a:cs typeface="Muli"/>
                <a:sym typeface="Muli"/>
              </a:rPr>
              <a:t>Malaysian Code of Corporate Governance (MCCG 2017</a:t>
            </a:r>
            <a:r>
              <a:rPr lang="en-US" sz="2500" spc="48" dirty="0">
                <a:solidFill>
                  <a:schemeClr val="bg1"/>
                </a:solidFill>
                <a:latin typeface="Muli"/>
                <a:ea typeface="Muli"/>
                <a:cs typeface="Muli"/>
                <a:sym typeface="Muli"/>
              </a:rPr>
              <a:t>) defines Corporate Governance as:</a:t>
            </a:r>
          </a:p>
          <a:p>
            <a:pPr algn="just">
              <a:lnSpc>
                <a:spcPts val="3359"/>
              </a:lnSpc>
            </a:pPr>
            <a:endParaRPr lang="en-US" sz="2500" spc="48" dirty="0">
              <a:solidFill>
                <a:schemeClr val="bg1"/>
              </a:solidFill>
              <a:latin typeface="Muli"/>
              <a:ea typeface="Muli"/>
              <a:cs typeface="Muli"/>
              <a:sym typeface="Muli"/>
            </a:endParaRPr>
          </a:p>
          <a:p>
            <a:pPr algn="just">
              <a:lnSpc>
                <a:spcPts val="3359"/>
              </a:lnSpc>
            </a:pPr>
            <a:r>
              <a:rPr lang="en-US" sz="2500" spc="48" dirty="0">
                <a:solidFill>
                  <a:schemeClr val="bg1"/>
                </a:solidFill>
                <a:latin typeface="Muli"/>
                <a:ea typeface="Muli"/>
                <a:cs typeface="Muli"/>
                <a:sym typeface="Muli"/>
              </a:rPr>
              <a:t>“…. the process and structure used to direct and manage the business and affairs of the company towards promoting business prosperity and corporate accountability with the ultimate objective of realizing long-term shareholder value while taking into account the interest of other stakeholder…”</a:t>
            </a:r>
          </a:p>
        </p:txBody>
      </p:sp>
      <p:sp>
        <p:nvSpPr>
          <p:cNvPr id="8" name="Freeform 11">
            <a:extLst>
              <a:ext uri="{FF2B5EF4-FFF2-40B4-BE49-F238E27FC236}">
                <a16:creationId xmlns:a16="http://schemas.microsoft.com/office/drawing/2014/main" id="{B4F7FCDB-0D23-EE31-2F1A-12CDBFB0E495}"/>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8CC3-3C50-A07D-AB13-886CE468EC1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C1126A3-4239-B80B-70A5-867454E5376B}"/>
              </a:ext>
            </a:extLst>
          </p:cNvPr>
          <p:cNvSpPr txBox="1"/>
          <p:nvPr/>
        </p:nvSpPr>
        <p:spPr>
          <a:xfrm>
            <a:off x="1374648" y="1205669"/>
            <a:ext cx="16230600" cy="828675"/>
          </a:xfrm>
          <a:prstGeom prst="rect">
            <a:avLst/>
          </a:prstGeom>
        </p:spPr>
        <p:txBody>
          <a:bodyPr lIns="0" tIns="0" rIns="0" bIns="0" rtlCol="0" anchor="t">
            <a:spAutoFit/>
          </a:bodyPr>
          <a:lstStyle/>
          <a:p>
            <a:pPr>
              <a:lnSpc>
                <a:spcPts val="6599"/>
              </a:lnSpc>
            </a:pPr>
            <a:r>
              <a:rPr lang="en-US" sz="5499" b="1" dirty="0">
                <a:solidFill>
                  <a:srgbClr val="1E4844"/>
                </a:solidFill>
                <a:latin typeface="Muli Bold"/>
                <a:ea typeface="Muli Bold"/>
                <a:cs typeface="Muli Bold"/>
                <a:sym typeface="Muli Bold"/>
              </a:rPr>
              <a:t>BASIS OF AKHLAQ, by Imam Ghazali</a:t>
            </a:r>
          </a:p>
        </p:txBody>
      </p:sp>
      <p:sp>
        <p:nvSpPr>
          <p:cNvPr id="5" name="TextBox 5">
            <a:extLst>
              <a:ext uri="{FF2B5EF4-FFF2-40B4-BE49-F238E27FC236}">
                <a16:creationId xmlns:a16="http://schemas.microsoft.com/office/drawing/2014/main" id="{2DA23BFE-55A2-9E91-2543-2102D71ECDF4}"/>
              </a:ext>
            </a:extLst>
          </p:cNvPr>
          <p:cNvSpPr txBox="1"/>
          <p:nvPr/>
        </p:nvSpPr>
        <p:spPr>
          <a:xfrm>
            <a:off x="1371600" y="3695700"/>
            <a:ext cx="15782314" cy="460960"/>
          </a:xfrm>
          <a:prstGeom prst="rect">
            <a:avLst/>
          </a:prstGeom>
        </p:spPr>
        <p:txBody>
          <a:bodyPr wrap="square" lIns="0" tIns="0" rIns="0" bIns="0" rtlCol="0" anchor="t">
            <a:spAutoFit/>
          </a:bodyPr>
          <a:lstStyle/>
          <a:p>
            <a:pPr algn="l">
              <a:lnSpc>
                <a:spcPts val="3919"/>
              </a:lnSpc>
            </a:pPr>
            <a:r>
              <a:rPr lang="en-US" sz="2799" b="1" spc="55" dirty="0">
                <a:solidFill>
                  <a:srgbClr val="1E4844"/>
                </a:solidFill>
                <a:latin typeface="Muli Bold"/>
                <a:ea typeface="Muli Bold"/>
                <a:cs typeface="Muli Bold"/>
                <a:sym typeface="Muli Bold"/>
              </a:rPr>
              <a:t>FOUR CENTER OF ETHICS (AKHLAQ)</a:t>
            </a:r>
          </a:p>
        </p:txBody>
      </p:sp>
      <p:sp>
        <p:nvSpPr>
          <p:cNvPr id="7" name="TextBox 7">
            <a:extLst>
              <a:ext uri="{FF2B5EF4-FFF2-40B4-BE49-F238E27FC236}">
                <a16:creationId xmlns:a16="http://schemas.microsoft.com/office/drawing/2014/main" id="{DD49C6FE-3257-F095-3165-DA49AB61C0E5}"/>
              </a:ext>
            </a:extLst>
          </p:cNvPr>
          <p:cNvSpPr txBox="1"/>
          <p:nvPr/>
        </p:nvSpPr>
        <p:spPr>
          <a:xfrm>
            <a:off x="1257300" y="4323457"/>
            <a:ext cx="15773400" cy="6001643"/>
          </a:xfrm>
          <a:prstGeom prst="rect">
            <a:avLst/>
          </a:prstGeom>
        </p:spPr>
        <p:txBody>
          <a:bodyPr wrap="square" lIns="0" tIns="0" rIns="0" bIns="0" rtlCol="0" anchor="t">
            <a:spAutoFit/>
          </a:bodyPr>
          <a:lstStyle/>
          <a:p>
            <a:pPr marL="914400" lvl="1" indent="-457200" algn="just">
              <a:buFont typeface="Arial" panose="020B0604020202020204" pitchFamily="34" charset="0"/>
              <a:buChar char="•"/>
            </a:pPr>
            <a:r>
              <a:rPr lang="en-MY" sz="3000" b="1" dirty="0"/>
              <a:t>Al-Hikmah</a:t>
            </a:r>
            <a:r>
              <a:rPr lang="en-MY" sz="3000" dirty="0"/>
              <a:t> (wisdom) is a state of the soul which enables a man to distinguish right from wrong "'in all voluntary actions". </a:t>
            </a:r>
          </a:p>
          <a:p>
            <a:pPr marL="914400" lvl="1" indent="-457200" algn="just">
              <a:buFont typeface="Arial" panose="020B0604020202020204" pitchFamily="34" charset="0"/>
              <a:buChar char="•"/>
            </a:pPr>
            <a:endParaRPr lang="en-MY" sz="3000" dirty="0"/>
          </a:p>
          <a:p>
            <a:pPr marL="914400" lvl="1" indent="-457200" algn="just">
              <a:buFont typeface="Arial" panose="020B0604020202020204" pitchFamily="34" charset="0"/>
              <a:buChar char="•"/>
            </a:pPr>
            <a:r>
              <a:rPr lang="en-MY" sz="3000" b="1" dirty="0"/>
              <a:t>Al-`Adil </a:t>
            </a:r>
            <a:r>
              <a:rPr lang="en-MY" sz="3000" dirty="0"/>
              <a:t>(just) is a soul that can prevent lust and anger in order to guide humans to attain al-Hikmah. Without Justice, there will be tyranny (</a:t>
            </a:r>
            <a:r>
              <a:rPr lang="en-MY" sz="3000" i="1" dirty="0" err="1"/>
              <a:t>Zalim</a:t>
            </a:r>
            <a:r>
              <a:rPr lang="en-MY" sz="3000" dirty="0"/>
              <a:t>).</a:t>
            </a:r>
          </a:p>
          <a:p>
            <a:pPr lvl="1" algn="just"/>
            <a:endParaRPr lang="en-MY" sz="3000" dirty="0"/>
          </a:p>
          <a:p>
            <a:pPr marL="914400" lvl="1" indent="-457200" algn="just">
              <a:buFont typeface="Arial" panose="020B0604020202020204" pitchFamily="34" charset="0"/>
              <a:buChar char="•"/>
            </a:pPr>
            <a:r>
              <a:rPr lang="en-MY" sz="3000" b="1" dirty="0"/>
              <a:t>Al-</a:t>
            </a:r>
            <a:r>
              <a:rPr lang="en-MY" sz="3000" b="1" dirty="0" err="1"/>
              <a:t>Shaja`ah</a:t>
            </a:r>
            <a:r>
              <a:rPr lang="en-MY" sz="3000" b="1" dirty="0"/>
              <a:t> </a:t>
            </a:r>
            <a:r>
              <a:rPr lang="en-MY" sz="3000" dirty="0"/>
              <a:t>(courage) is a state of the soul in which the faculty of anger is always obedient to reason.</a:t>
            </a:r>
          </a:p>
          <a:p>
            <a:pPr lvl="1" algn="just"/>
            <a:endParaRPr lang="en-MY" sz="3000" dirty="0"/>
          </a:p>
          <a:p>
            <a:pPr marL="914400" lvl="1" indent="-457200" algn="just">
              <a:buFont typeface="Arial" panose="020B0604020202020204" pitchFamily="34" charset="0"/>
              <a:buChar char="•"/>
            </a:pPr>
            <a:r>
              <a:rPr lang="en-MY" sz="3000" b="1" dirty="0"/>
              <a:t>Al-'</a:t>
            </a:r>
            <a:r>
              <a:rPr lang="en-MY" sz="3000" b="1" dirty="0" err="1"/>
              <a:t>Iffah</a:t>
            </a:r>
            <a:r>
              <a:rPr lang="en-MY" sz="3000" b="1" dirty="0"/>
              <a:t> </a:t>
            </a:r>
            <a:r>
              <a:rPr lang="en-MY" sz="3000" dirty="0"/>
              <a:t>(temperance) is a state of the soul in which the faculty of desire is disciplined under the commands of reason and the Shariah.</a:t>
            </a:r>
          </a:p>
          <a:p>
            <a:pPr lvl="1" algn="just"/>
            <a:endParaRPr lang="en-MY" sz="3000" dirty="0"/>
          </a:p>
          <a:p>
            <a:pPr lvl="1" algn="just"/>
            <a:endParaRPr lang="en-MY" sz="3000" dirty="0"/>
          </a:p>
        </p:txBody>
      </p:sp>
      <p:sp>
        <p:nvSpPr>
          <p:cNvPr id="8" name="Freeform 11">
            <a:extLst>
              <a:ext uri="{FF2B5EF4-FFF2-40B4-BE49-F238E27FC236}">
                <a16:creationId xmlns:a16="http://schemas.microsoft.com/office/drawing/2014/main" id="{DFD22568-3FEC-FF05-B320-C9926030C07B}"/>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CEA7AB2B-5949-4D1D-7F45-624F697ABAF7}"/>
              </a:ext>
            </a:extLst>
          </p:cNvPr>
          <p:cNvSpPr txBox="1"/>
          <p:nvPr/>
        </p:nvSpPr>
        <p:spPr>
          <a:xfrm>
            <a:off x="1195693" y="2163237"/>
            <a:ext cx="15896614" cy="1015663"/>
          </a:xfrm>
          <a:prstGeom prst="rect">
            <a:avLst/>
          </a:prstGeom>
          <a:noFill/>
        </p:spPr>
        <p:txBody>
          <a:bodyPr wrap="square">
            <a:spAutoFit/>
          </a:bodyPr>
          <a:lstStyle/>
          <a:p>
            <a:r>
              <a:rPr lang="en-US" sz="3000" dirty="0"/>
              <a:t>T</a:t>
            </a:r>
            <a:r>
              <a:rPr lang="en-MY" sz="3000" dirty="0"/>
              <a:t>o acquire good character (</a:t>
            </a:r>
            <a:r>
              <a:rPr lang="en-MY" sz="3000" i="1" dirty="0" err="1"/>
              <a:t>akhlaq</a:t>
            </a:r>
            <a:r>
              <a:rPr lang="en-MY" sz="3000" dirty="0"/>
              <a:t>), man must persevere in such good action until it becomes a kind of second nature to him.</a:t>
            </a:r>
          </a:p>
        </p:txBody>
      </p:sp>
    </p:spTree>
    <p:extLst>
      <p:ext uri="{BB962C8B-B14F-4D97-AF65-F5344CB8AC3E}">
        <p14:creationId xmlns:p14="http://schemas.microsoft.com/office/powerpoint/2010/main" val="106508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48200" y="1978555"/>
            <a:ext cx="8434520" cy="828675"/>
          </a:xfrm>
          <a:prstGeom prst="rect">
            <a:avLst/>
          </a:prstGeom>
        </p:spPr>
        <p:txBody>
          <a:bodyPr wrap="square" lIns="0" tIns="0" rIns="0" bIns="0" rtlCol="0" anchor="t">
            <a:spAutoFit/>
          </a:bodyPr>
          <a:lstStyle/>
          <a:p>
            <a:pPr algn="ctr">
              <a:lnSpc>
                <a:spcPts val="6599"/>
              </a:lnSpc>
            </a:pPr>
            <a:r>
              <a:rPr lang="en-US" sz="5499" b="1" dirty="0">
                <a:solidFill>
                  <a:srgbClr val="1E4844"/>
                </a:solidFill>
                <a:latin typeface="Muli Bold"/>
                <a:ea typeface="Muli Bold"/>
                <a:cs typeface="Muli Bold"/>
                <a:sym typeface="Muli Bold"/>
              </a:rPr>
              <a:t>Ethical Issues</a:t>
            </a:r>
          </a:p>
        </p:txBody>
      </p:sp>
      <p:sp>
        <p:nvSpPr>
          <p:cNvPr id="4" name="TextBox 4"/>
          <p:cNvSpPr txBox="1"/>
          <p:nvPr/>
        </p:nvSpPr>
        <p:spPr>
          <a:xfrm>
            <a:off x="2667000" y="5081067"/>
            <a:ext cx="4465435" cy="476770"/>
          </a:xfrm>
          <a:prstGeom prst="rect">
            <a:avLst/>
          </a:prstGeom>
        </p:spPr>
        <p:txBody>
          <a:bodyPr wrap="square" lIns="0" tIns="0" rIns="0" bIns="0" rtlCol="0" anchor="t">
            <a:spAutoFit/>
          </a:bodyPr>
          <a:lstStyle/>
          <a:p>
            <a:pPr algn="l">
              <a:lnSpc>
                <a:spcPts val="3919"/>
              </a:lnSpc>
            </a:pPr>
            <a:r>
              <a:rPr lang="en-US" sz="2799" b="1" spc="55" dirty="0">
                <a:solidFill>
                  <a:srgbClr val="1E4844"/>
                </a:solidFill>
                <a:latin typeface="Muli Bold"/>
                <a:ea typeface="Muli Bold"/>
                <a:cs typeface="Muli Bold"/>
                <a:sym typeface="Muli Bold"/>
              </a:rPr>
              <a:t>CONFLICT OF INTEREST</a:t>
            </a:r>
          </a:p>
        </p:txBody>
      </p:sp>
      <p:sp>
        <p:nvSpPr>
          <p:cNvPr id="5" name="TextBox 5"/>
          <p:cNvSpPr txBox="1"/>
          <p:nvPr/>
        </p:nvSpPr>
        <p:spPr>
          <a:xfrm>
            <a:off x="9417385" y="5081067"/>
            <a:ext cx="6492470" cy="460960"/>
          </a:xfrm>
          <a:prstGeom prst="rect">
            <a:avLst/>
          </a:prstGeom>
        </p:spPr>
        <p:txBody>
          <a:bodyPr lIns="0" tIns="0" rIns="0" bIns="0" rtlCol="0" anchor="t">
            <a:spAutoFit/>
          </a:bodyPr>
          <a:lstStyle/>
          <a:p>
            <a:pPr algn="l">
              <a:lnSpc>
                <a:spcPts val="3919"/>
              </a:lnSpc>
            </a:pPr>
            <a:r>
              <a:rPr lang="en-US" sz="2799" b="1" spc="55" dirty="0">
                <a:solidFill>
                  <a:srgbClr val="1E4844"/>
                </a:solidFill>
                <a:latin typeface="Muli Bold"/>
                <a:ea typeface="Muli Bold"/>
                <a:cs typeface="Muli Bold"/>
                <a:sym typeface="Muli Bold"/>
              </a:rPr>
              <a:t>FIDUCIARY RELATIONSHIP / DUTY</a:t>
            </a:r>
          </a:p>
        </p:txBody>
      </p:sp>
      <p:sp>
        <p:nvSpPr>
          <p:cNvPr id="8" name="Freeform 11">
            <a:extLst>
              <a:ext uri="{FF2B5EF4-FFF2-40B4-BE49-F238E27FC236}">
                <a16:creationId xmlns:a16="http://schemas.microsoft.com/office/drawing/2014/main" id="{589C8B86-6446-A5F5-F723-9164682A07C2}"/>
              </a:ext>
            </a:extLst>
          </p:cNvPr>
          <p:cNvSpPr/>
          <p:nvPr/>
        </p:nvSpPr>
        <p:spPr>
          <a:xfrm>
            <a:off x="13487400" y="9258300"/>
            <a:ext cx="4509340" cy="868048"/>
          </a:xfrm>
          <a:custGeom>
            <a:avLst/>
            <a:gdLst/>
            <a:ahLst/>
            <a:cxnLst/>
            <a:rect l="l" t="t" r="r" b="b"/>
            <a:pathLst>
              <a:path w="4509340" h="868048">
                <a:moveTo>
                  <a:pt x="0" y="0"/>
                </a:moveTo>
                <a:lnTo>
                  <a:pt x="4509340" y="0"/>
                </a:lnTo>
                <a:lnTo>
                  <a:pt x="4509340" y="868048"/>
                </a:lnTo>
                <a:lnTo>
                  <a:pt x="0" y="868048"/>
                </a:lnTo>
                <a:lnTo>
                  <a:pt x="0" y="0"/>
                </a:lnTo>
                <a:close/>
              </a:path>
            </a:pathLst>
          </a:custGeom>
          <a:blipFill>
            <a:blip r:embed="rId2"/>
            <a:stretch>
              <a:fillRect/>
            </a:stretch>
          </a:blipFill>
        </p:spPr>
        <p:txBody>
          <a:bodyPr/>
          <a:lstStyle/>
          <a:p>
            <a:endParaRPr lang="en-US"/>
          </a:p>
        </p:txBody>
      </p:sp>
      <p:sp>
        <p:nvSpPr>
          <p:cNvPr id="11" name="Arrow: Down 10">
            <a:extLst>
              <a:ext uri="{FF2B5EF4-FFF2-40B4-BE49-F238E27FC236}">
                <a16:creationId xmlns:a16="http://schemas.microsoft.com/office/drawing/2014/main" id="{312F2A24-8463-224D-4A57-7967BE75BD6F}"/>
              </a:ext>
            </a:extLst>
          </p:cNvPr>
          <p:cNvSpPr/>
          <p:nvPr/>
        </p:nvSpPr>
        <p:spPr>
          <a:xfrm>
            <a:off x="4648200" y="3828786"/>
            <a:ext cx="838200" cy="8286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259D7F5-E06D-C645-EB56-EB20F66B4339}"/>
              </a:ext>
            </a:extLst>
          </p:cNvPr>
          <p:cNvSpPr/>
          <p:nvPr/>
        </p:nvSpPr>
        <p:spPr>
          <a:xfrm>
            <a:off x="12244520" y="3828786"/>
            <a:ext cx="838200" cy="8286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53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5805B0E891B9468B110BDD82C4585F" ma:contentTypeVersion="18" ma:contentTypeDescription="Create a new document." ma:contentTypeScope="" ma:versionID="74a9189b7a1ff3d8c4554cc6123c55a3">
  <xsd:schema xmlns:xsd="http://www.w3.org/2001/XMLSchema" xmlns:xs="http://www.w3.org/2001/XMLSchema" xmlns:p="http://schemas.microsoft.com/office/2006/metadata/properties" xmlns:ns2="04e2fc33-0654-4880-ae10-7c4502b82c2e" xmlns:ns3="33c9cc85-5af7-4987-ac2b-3ada8a31f228" targetNamespace="http://schemas.microsoft.com/office/2006/metadata/properties" ma:root="true" ma:fieldsID="784ad63004325cf22bb055a7db8f7cab" ns2:_="" ns3:_="">
    <xsd:import namespace="04e2fc33-0654-4880-ae10-7c4502b82c2e"/>
    <xsd:import namespace="33c9cc85-5af7-4987-ac2b-3ada8a31f2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2fc33-0654-4880-ae10-7c4502b82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9a973d-5705-47b7-97f5-18d542d329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c9cc85-5af7-4987-ac2b-3ada8a31f22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64e20c8-de6e-4740-8b7e-28de40b95e39}" ma:internalName="TaxCatchAll" ma:showField="CatchAllData" ma:web="33c9cc85-5af7-4987-ac2b-3ada8a31f2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e2fc33-0654-4880-ae10-7c4502b82c2e">
      <Terms xmlns="http://schemas.microsoft.com/office/infopath/2007/PartnerControls"/>
    </lcf76f155ced4ddcb4097134ff3c332f>
    <TaxCatchAll xmlns="33c9cc85-5af7-4987-ac2b-3ada8a31f228" xsi:nil="true"/>
  </documentManagement>
</p:properties>
</file>

<file path=customXml/itemProps1.xml><?xml version="1.0" encoding="utf-8"?>
<ds:datastoreItem xmlns:ds="http://schemas.openxmlformats.org/officeDocument/2006/customXml" ds:itemID="{51AA4AF0-257A-4126-A9CC-DCAC3DFCA645}"/>
</file>

<file path=customXml/itemProps2.xml><?xml version="1.0" encoding="utf-8"?>
<ds:datastoreItem xmlns:ds="http://schemas.openxmlformats.org/officeDocument/2006/customXml" ds:itemID="{FF0EDBA4-75EC-4D97-926F-3A4E2A2AE5B6}"/>
</file>

<file path=customXml/itemProps3.xml><?xml version="1.0" encoding="utf-8"?>
<ds:datastoreItem xmlns:ds="http://schemas.openxmlformats.org/officeDocument/2006/customXml" ds:itemID="{B043E0B4-CE37-4A16-B80C-6A25A0F4012A}"/>
</file>

<file path=docProps/app.xml><?xml version="1.0" encoding="utf-8"?>
<Properties xmlns="http://schemas.openxmlformats.org/officeDocument/2006/extended-properties" xmlns:vt="http://schemas.openxmlformats.org/officeDocument/2006/docPropsVTypes">
  <TotalTime>366</TotalTime>
  <Words>1312</Words>
  <Application>Microsoft Office PowerPoint</Application>
  <PresentationFormat>Custom</PresentationFormat>
  <Paragraphs>101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Muli</vt:lpstr>
      <vt:lpstr>Verdana</vt:lpstr>
      <vt:lpstr>Muli Ultra-Bold</vt:lpstr>
      <vt:lpstr>Montserrat Bold</vt:lpstr>
      <vt:lpstr>Calibri</vt:lpstr>
      <vt:lpstr>Arial</vt:lpstr>
      <vt:lpstr>Muli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MFPC - Corporate Governance</dc:title>
  <cp:lastModifiedBy>RDL</cp:lastModifiedBy>
  <cp:revision>8</cp:revision>
  <dcterms:created xsi:type="dcterms:W3CDTF">2006-08-16T00:00:00Z</dcterms:created>
  <dcterms:modified xsi:type="dcterms:W3CDTF">2024-11-25T05:52:36Z</dcterms:modified>
  <dc:identifier>DAGUGM6cBdM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0x010100355805B0E891B9468B110BDD82C4585F</vt:lpwstr>
  </property>
</Properties>
</file>